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71" r:id="rId4"/>
    <p:sldId id="277" r:id="rId5"/>
    <p:sldId id="258" r:id="rId6"/>
    <p:sldId id="259" r:id="rId7"/>
    <p:sldId id="272" r:id="rId8"/>
    <p:sldId id="260" r:id="rId9"/>
    <p:sldId id="261" r:id="rId10"/>
    <p:sldId id="273" r:id="rId11"/>
    <p:sldId id="274" r:id="rId12"/>
    <p:sldId id="263" r:id="rId13"/>
    <p:sldId id="264" r:id="rId14"/>
    <p:sldId id="275" r:id="rId15"/>
    <p:sldId id="265" r:id="rId16"/>
    <p:sldId id="267" r:id="rId17"/>
    <p:sldId id="276" r:id="rId18"/>
    <p:sldId id="266"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749" autoAdjust="0"/>
  </p:normalViewPr>
  <p:slideViewPr>
    <p:cSldViewPr snapToGrid="0">
      <p:cViewPr varScale="1">
        <p:scale>
          <a:sx n="104" d="100"/>
          <a:sy n="104" d="100"/>
        </p:scale>
        <p:origin x="81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ABD3D-3FE6-47A8-88D5-FA042B3411D0}" type="datetimeFigureOut">
              <a:rPr lang="zh-TW" altLang="en-US" smtClean="0"/>
              <a:t>2020/7/29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670ED-08B4-4258-B4F0-2837BB9EC10D}" type="slidenum">
              <a:rPr lang="zh-TW" altLang="en-US" smtClean="0"/>
              <a:t>‹#›</a:t>
            </a:fld>
            <a:endParaRPr lang="zh-TW" altLang="en-US"/>
          </a:p>
        </p:txBody>
      </p:sp>
    </p:spTree>
    <p:extLst>
      <p:ext uri="{BB962C8B-B14F-4D97-AF65-F5344CB8AC3E}">
        <p14:creationId xmlns:p14="http://schemas.microsoft.com/office/powerpoint/2010/main" val="238244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a:t>
            </a:r>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2</a:t>
            </a:fld>
            <a:endParaRPr lang="zh-TW" altLang="en-US"/>
          </a:p>
        </p:txBody>
      </p:sp>
    </p:spTree>
    <p:extLst>
      <p:ext uri="{BB962C8B-B14F-4D97-AF65-F5344CB8AC3E}">
        <p14:creationId xmlns:p14="http://schemas.microsoft.com/office/powerpoint/2010/main" val="251504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a:solidFill>
                  <a:schemeClr val="tx1"/>
                </a:solidFill>
                <a:effectLst/>
                <a:latin typeface="+mn-lt"/>
                <a:ea typeface="+mn-ea"/>
                <a:cs typeface="+mn-cs"/>
              </a:rPr>
              <a:t>沒有</a:t>
            </a:r>
            <a:r>
              <a:rPr lang="zh-TW" altLang="en-US" sz="1200" b="0" i="0" kern="1200" dirty="0">
                <a:solidFill>
                  <a:schemeClr val="tx1"/>
                </a:solidFill>
                <a:effectLst/>
                <a:latin typeface="+mn-lt"/>
                <a:ea typeface="+mn-ea"/>
                <a:cs typeface="+mn-cs"/>
              </a:rPr>
              <a:t>比較不同年齡組的駕駛員</a:t>
            </a:r>
            <a:r>
              <a:rPr lang="zh-TW" altLang="en-US" sz="1200" b="0" i="0" kern="1200">
                <a:solidFill>
                  <a:schemeClr val="tx1"/>
                </a:solidFill>
                <a:effectLst/>
                <a:latin typeface="+mn-lt"/>
                <a:ea typeface="+mn-ea"/>
                <a:cs typeface="+mn-cs"/>
              </a:rPr>
              <a:t>疲勞程度、每天僅一次測量駕駛員疲勞度</a:t>
            </a:r>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20</a:t>
            </a:fld>
            <a:endParaRPr lang="zh-TW" altLang="en-US"/>
          </a:p>
        </p:txBody>
      </p:sp>
    </p:spTree>
    <p:extLst>
      <p:ext uri="{BB962C8B-B14F-4D97-AF65-F5344CB8AC3E}">
        <p14:creationId xmlns:p14="http://schemas.microsoft.com/office/powerpoint/2010/main" val="404120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目的：利用多目標和主觀測量來量化駕駛員疲勞的發展情況，並確定高速公路行駛持續時間的合理和安全極限</a:t>
            </a:r>
          </a:p>
          <a:p>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3</a:t>
            </a:fld>
            <a:endParaRPr lang="zh-TW" altLang="en-US"/>
          </a:p>
        </p:txBody>
      </p:sp>
    </p:spTree>
    <p:extLst>
      <p:ext uri="{BB962C8B-B14F-4D97-AF65-F5344CB8AC3E}">
        <p14:creationId xmlns:p14="http://schemas.microsoft.com/office/powerpoint/2010/main" val="225861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68580" lvl="0">
              <a:lnSpc>
                <a:spcPct val="150000"/>
              </a:lnSpc>
              <a:buClr>
                <a:schemeClr val="tx1"/>
              </a:buClr>
              <a:buFont typeface="Wingdings" panose="05000000000000000000" pitchFamily="2" charset="2"/>
              <a:buNone/>
            </a:pPr>
            <a:r>
              <a:rPr lang="zh-TW" altLang="en-US" sz="1800" dirty="0">
                <a:latin typeface="微軟正黑體" panose="020B0604030504040204" pitchFamily="34" charset="-120"/>
                <a:ea typeface="微軟正黑體" panose="020B0604030504040204" pitchFamily="34" charset="-120"/>
              </a:rPr>
              <a:t>以</a:t>
            </a:r>
            <a:r>
              <a:rPr lang="en-US" altLang="zh-TW" sz="1800" dirty="0">
                <a:latin typeface="微軟正黑體" panose="020B0604030504040204" pitchFamily="34" charset="-120"/>
                <a:ea typeface="微軟正黑體" panose="020B0604030504040204" pitchFamily="34" charset="-120"/>
              </a:rPr>
              <a:t>1~7</a:t>
            </a:r>
            <a:r>
              <a:rPr lang="zh-TW" altLang="en-US" sz="1800" dirty="0">
                <a:latin typeface="微軟正黑體" panose="020B0604030504040204" pitchFamily="34" charset="-120"/>
                <a:ea typeface="微軟正黑體" panose="020B0604030504040204" pitchFamily="34" charset="-120"/>
              </a:rPr>
              <a:t>分以及「</a:t>
            </a:r>
            <a:r>
              <a:rPr lang="en-US" altLang="zh-TW" sz="1800" dirty="0">
                <a:latin typeface="微軟正黑體" panose="020B0604030504040204" pitchFamily="34" charset="-120"/>
                <a:ea typeface="微軟正黑體" panose="020B0604030504040204" pitchFamily="34" charset="-120"/>
              </a:rPr>
              <a:t>X</a:t>
            </a:r>
            <a:r>
              <a:rPr lang="zh-TW" altLang="en-US" sz="1800" dirty="0">
                <a:latin typeface="微軟正黑體" panose="020B0604030504040204" pitchFamily="34" charset="-120"/>
                <a:ea typeface="微軟正黑體" panose="020B0604030504040204" pitchFamily="34" charset="-120"/>
              </a:rPr>
              <a:t>」來代表靈敏程度。</a:t>
            </a:r>
            <a:endParaRPr lang="en-US" altLang="zh-TW" sz="1800" dirty="0">
              <a:latin typeface="微軟正黑體" panose="020B0604030504040204" pitchFamily="34" charset="-120"/>
              <a:ea typeface="微軟正黑體" panose="020B0604030504040204" pitchFamily="34" charset="-120"/>
            </a:endParaRPr>
          </a:p>
          <a:p>
            <a:pPr marL="68580" lvl="0">
              <a:lnSpc>
                <a:spcPct val="150000"/>
              </a:lnSpc>
              <a:buClr>
                <a:schemeClr val="tx1"/>
              </a:buClr>
              <a:buFont typeface="Wingdings" panose="05000000000000000000" pitchFamily="2" charset="2"/>
              <a:buNone/>
            </a:pP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分代表：很有活動力、精神狀態很好、很清醒的。</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分代表：模糊地帶，代表有一點懶散。</a:t>
            </a:r>
            <a:r>
              <a:rPr lang="en-US" altLang="zh-TW" sz="1800" dirty="0">
                <a:latin typeface="微軟正黑體" panose="020B0604030504040204" pitchFamily="34" charset="-120"/>
                <a:ea typeface="微軟正黑體" panose="020B0604030504040204" pitchFamily="34" charset="-120"/>
              </a:rPr>
              <a:t>7</a:t>
            </a:r>
            <a:r>
              <a:rPr lang="zh-TW" altLang="en-US" sz="1800" dirty="0">
                <a:latin typeface="微軟正黑體" panose="020B0604030504040204" pitchFamily="34" charset="-120"/>
                <a:ea typeface="微軟正黑體" panose="020B0604030504040204" pitchFamily="34" charset="-120"/>
              </a:rPr>
              <a:t>分代表：無法再與睡魔抵抗，可迅速睡著。</a:t>
            </a:r>
            <a:r>
              <a:rPr lang="en-US" altLang="zh-TW" sz="1800" dirty="0">
                <a:latin typeface="微軟正黑體" panose="020B0604030504040204" pitchFamily="34" charset="-120"/>
                <a:ea typeface="微軟正黑體" panose="020B0604030504040204" pitchFamily="34" charset="-120"/>
              </a:rPr>
              <a:t>X</a:t>
            </a:r>
            <a:r>
              <a:rPr lang="zh-TW" altLang="en-US" sz="1800" dirty="0">
                <a:latin typeface="微軟正黑體" panose="020B0604030504040204" pitchFamily="34" charset="-120"/>
                <a:ea typeface="微軟正黑體" panose="020B0604030504040204" pitchFamily="34" charset="-120"/>
              </a:rPr>
              <a:t>代表：已睡</a:t>
            </a:r>
            <a:r>
              <a:rPr lang="zh-TW" altLang="en-US" sz="1800">
                <a:latin typeface="微軟正黑體" panose="020B0604030504040204" pitchFamily="34" charset="-120"/>
                <a:ea typeface="微軟正黑體" panose="020B0604030504040204" pitchFamily="34" charset="-120"/>
              </a:rPr>
              <a:t>著。</a:t>
            </a:r>
            <a:endParaRPr lang="en-US" altLang="zh-TW" sz="1800">
              <a:latin typeface="微軟正黑體" panose="020B0604030504040204" pitchFamily="34" charset="-120"/>
              <a:ea typeface="微軟正黑體" panose="020B0604030504040204" pitchFamily="34" charset="-120"/>
            </a:endParaRPr>
          </a:p>
          <a:p>
            <a:pPr>
              <a:lnSpc>
                <a:spcPct val="150000"/>
              </a:lnSpc>
              <a:buClr>
                <a:schemeClr val="tx1"/>
              </a:buClr>
              <a:buFont typeface="Wingdings" panose="05000000000000000000" pitchFamily="2" charset="2"/>
              <a:buChar char="l"/>
            </a:pP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分以上即代表睡眠不足。</a:t>
            </a:r>
            <a:endParaRPr lang="en-US" altLang="zh-TW" sz="1800" dirty="0">
              <a:latin typeface="微軟正黑體" panose="020B0604030504040204" pitchFamily="34" charset="-120"/>
              <a:ea typeface="微軟正黑體" panose="020B0604030504040204" pitchFamily="34" charset="-120"/>
            </a:endParaRPr>
          </a:p>
          <a:p>
            <a:pPr>
              <a:lnSpc>
                <a:spcPct val="150000"/>
              </a:lnSpc>
              <a:buClr>
                <a:schemeClr val="tx1"/>
              </a:buClr>
              <a:buFont typeface="Wingdings" panose="05000000000000000000" pitchFamily="2" charset="2"/>
              <a:buChar char="l"/>
            </a:pPr>
            <a:r>
              <a:rPr lang="zh-TW" altLang="en-US" sz="1800" dirty="0">
                <a:latin typeface="微軟正黑體" panose="020B0604030504040204" pitchFamily="34" charset="-120"/>
                <a:ea typeface="微軟正黑體" panose="020B0604030504040204" pitchFamily="34" charset="-120"/>
              </a:rPr>
              <a:t>這是評估您的機敏程度的快速方法。 如果是在開展業務的那一天，理想情況下，您希望獲得一個等級。 考慮到大多數人每天都有兩個高峰時段，分別是上午</a:t>
            </a:r>
            <a:r>
              <a:rPr lang="en-US" altLang="zh-TW" sz="1800" dirty="0">
                <a:latin typeface="微軟正黑體" panose="020B0604030504040204" pitchFamily="34" charset="-120"/>
                <a:ea typeface="微軟正黑體" panose="020B0604030504040204" pitchFamily="34" charset="-120"/>
              </a:rPr>
              <a:t>9</a:t>
            </a:r>
            <a:r>
              <a:rPr lang="zh-TW" altLang="en-US" sz="1800" dirty="0">
                <a:latin typeface="微軟正黑體" panose="020B0604030504040204" pitchFamily="34" charset="-120"/>
                <a:ea typeface="微軟正黑體" panose="020B0604030504040204" pitchFamily="34" charset="-120"/>
              </a:rPr>
              <a:t>點和晚上</a:t>
            </a:r>
            <a:r>
              <a:rPr lang="en-US" altLang="zh-TW" sz="1800" dirty="0">
                <a:latin typeface="微軟正黑體" panose="020B0604030504040204" pitchFamily="34" charset="-120"/>
                <a:ea typeface="微軟正黑體" panose="020B0604030504040204" pitchFamily="34" charset="-120"/>
              </a:rPr>
              <a:t>9</a:t>
            </a:r>
            <a:r>
              <a:rPr lang="zh-TW" altLang="en-US" sz="1800" dirty="0">
                <a:latin typeface="微軟正黑體" panose="020B0604030504040204" pitchFamily="34" charset="-120"/>
                <a:ea typeface="微軟正黑體" panose="020B0604030504040204" pitchFamily="34" charset="-120"/>
              </a:rPr>
              <a:t>點。 警覺性在下午</a:t>
            </a: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點左右降至最低點； 之後，它開始重新構建。 在一天中的不同時間對您的警覺性進行評分。 如果您在三點以下時仍感到機敏，則表明您有嚴重的睡眠負擔，需要更多睡眠。</a:t>
            </a:r>
            <a:endParaRPr lang="en-US" altLang="zh-TW" sz="1800"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4</a:t>
            </a:fld>
            <a:endParaRPr lang="zh-TW" altLang="en-US"/>
          </a:p>
        </p:txBody>
      </p:sp>
    </p:spTree>
    <p:extLst>
      <p:ext uri="{BB962C8B-B14F-4D97-AF65-F5344CB8AC3E}">
        <p14:creationId xmlns:p14="http://schemas.microsoft.com/office/powerpoint/2010/main" val="317607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如果在</a:t>
            </a:r>
            <a:r>
              <a:rPr lang="en-US" altLang="zh-TW" sz="1200" b="0" i="0" kern="1200" dirty="0">
                <a:solidFill>
                  <a:schemeClr val="tx1"/>
                </a:solidFill>
                <a:effectLst/>
                <a:latin typeface="+mn-lt"/>
                <a:ea typeface="+mn-ea"/>
                <a:cs typeface="+mn-cs"/>
              </a:rPr>
              <a:t>3.6 s</a:t>
            </a:r>
            <a:r>
              <a:rPr lang="zh-TW" altLang="en-US" sz="1200" b="0" i="0" kern="1200" dirty="0">
                <a:solidFill>
                  <a:schemeClr val="tx1"/>
                </a:solidFill>
                <a:effectLst/>
                <a:latin typeface="+mn-lt"/>
                <a:ea typeface="+mn-ea"/>
                <a:cs typeface="+mn-cs"/>
              </a:rPr>
              <a:t>內沒有反應，則開始新的</a:t>
            </a:r>
            <a:r>
              <a:rPr lang="en-US" altLang="zh-TW" sz="1200" b="0" i="0" kern="1200" dirty="0">
                <a:solidFill>
                  <a:schemeClr val="tx1"/>
                </a:solidFill>
                <a:effectLst/>
                <a:latin typeface="+mn-lt"/>
                <a:ea typeface="+mn-ea"/>
                <a:cs typeface="+mn-cs"/>
              </a:rPr>
              <a:t>RT</a:t>
            </a:r>
            <a:r>
              <a:rPr lang="zh-TW" altLang="en-US" sz="1200" b="0" i="0" kern="1200" dirty="0">
                <a:solidFill>
                  <a:schemeClr val="tx1"/>
                </a:solidFill>
                <a:effectLst/>
                <a:latin typeface="+mn-lt"/>
                <a:ea typeface="+mn-ea"/>
                <a:cs typeface="+mn-cs"/>
              </a:rPr>
              <a:t>測試。平均</a:t>
            </a:r>
            <a:r>
              <a:rPr lang="en-US" altLang="zh-TW" sz="1200" b="0" i="0" kern="1200" dirty="0">
                <a:solidFill>
                  <a:schemeClr val="tx1"/>
                </a:solidFill>
                <a:effectLst/>
                <a:latin typeface="+mn-lt"/>
                <a:ea typeface="+mn-ea"/>
                <a:cs typeface="+mn-cs"/>
              </a:rPr>
              <a:t>RT</a:t>
            </a:r>
            <a:r>
              <a:rPr lang="zh-TW" altLang="en-US" sz="1200" b="0" i="0" kern="1200" dirty="0">
                <a:solidFill>
                  <a:schemeClr val="tx1"/>
                </a:solidFill>
                <a:effectLst/>
                <a:latin typeface="+mn-lt"/>
                <a:ea typeface="+mn-ea"/>
                <a:cs typeface="+mn-cs"/>
              </a:rPr>
              <a:t>的變化用於評估駕駛員的警惕性</a:t>
            </a:r>
            <a:endParaRPr lang="en-US" altLang="zh-TW" dirty="0"/>
          </a:p>
          <a:p>
            <a:r>
              <a:rPr lang="en-US" altLang="zh-TW" dirty="0" err="1"/>
              <a:t>Thiffault</a:t>
            </a:r>
            <a:r>
              <a:rPr lang="zh-TW" altLang="en-US" dirty="0"/>
              <a:t>和</a:t>
            </a:r>
            <a:r>
              <a:rPr lang="en-US" altLang="zh-TW" dirty="0"/>
              <a:t>Bergeron [14]</a:t>
            </a:r>
            <a:r>
              <a:rPr lang="zh-TW" altLang="en-US" dirty="0"/>
              <a:t>還指出，如果駕駛員機敏並保持警惕，則可以及早發現道路上的車輛偏差並通過小型</a:t>
            </a:r>
            <a:r>
              <a:rPr lang="en-US" altLang="zh-TW" dirty="0"/>
              <a:t>SWM</a:t>
            </a:r>
            <a:r>
              <a:rPr lang="zh-TW" altLang="en-US" dirty="0"/>
              <a:t>進行糾正。相反，疲勞的駕駛員使用較大的</a:t>
            </a:r>
            <a:r>
              <a:rPr lang="en-US" altLang="zh-TW" dirty="0"/>
              <a:t>SWM</a:t>
            </a:r>
            <a:r>
              <a:rPr lang="zh-TW" altLang="en-US" dirty="0"/>
              <a:t>（</a:t>
            </a:r>
            <a:r>
              <a:rPr lang="en-US" altLang="zh-TW" dirty="0"/>
              <a:t>6–10°</a:t>
            </a:r>
            <a:r>
              <a:rPr lang="zh-TW" altLang="en-US" dirty="0"/>
              <a:t>）或非常大的</a:t>
            </a:r>
            <a:r>
              <a:rPr lang="en-US" altLang="zh-TW" dirty="0"/>
              <a:t>SWM</a:t>
            </a:r>
            <a:r>
              <a:rPr lang="zh-TW" altLang="en-US" dirty="0"/>
              <a:t>（</a:t>
            </a:r>
            <a:r>
              <a:rPr lang="en-US" altLang="zh-TW" dirty="0"/>
              <a:t>&gt;  10°</a:t>
            </a:r>
            <a:r>
              <a:rPr lang="zh-TW" altLang="en-US" dirty="0"/>
              <a:t>）來校正較大的車道偏差並避免撞車。</a:t>
            </a:r>
            <a:endParaRPr lang="en-US" altLang="zh-TW" dirty="0"/>
          </a:p>
          <a:p>
            <a:r>
              <a:rPr lang="zh-TW" altLang="en-US" sz="1200" b="0" i="0" kern="1200" dirty="0">
                <a:solidFill>
                  <a:schemeClr val="tx1"/>
                </a:solidFill>
                <a:effectLst/>
                <a:latin typeface="+mn-lt"/>
                <a:ea typeface="+mn-ea"/>
                <a:cs typeface="+mn-cs"/>
              </a:rPr>
              <a:t>超大</a:t>
            </a:r>
            <a:r>
              <a:rPr lang="en-US" altLang="zh-TW" sz="1200" b="0" i="0" kern="1200" dirty="0">
                <a:solidFill>
                  <a:schemeClr val="tx1"/>
                </a:solidFill>
                <a:effectLst/>
                <a:latin typeface="+mn-lt"/>
                <a:ea typeface="+mn-ea"/>
                <a:cs typeface="+mn-cs"/>
              </a:rPr>
              <a:t>SWM</a:t>
            </a:r>
            <a:r>
              <a:rPr lang="zh-TW" altLang="en-US" sz="1200" b="0" i="0" kern="1200" dirty="0">
                <a:solidFill>
                  <a:schemeClr val="tx1"/>
                </a:solidFill>
                <a:effectLst/>
                <a:latin typeface="+mn-lt"/>
                <a:ea typeface="+mn-ea"/>
                <a:cs typeface="+mn-cs"/>
              </a:rPr>
              <a:t>頻率（</a:t>
            </a:r>
            <a:r>
              <a:rPr lang="en-US" altLang="zh-TW" sz="1200" b="0" i="0" kern="1200" dirty="0">
                <a:solidFill>
                  <a:schemeClr val="tx1"/>
                </a:solidFill>
                <a:effectLst/>
                <a:latin typeface="+mn-lt"/>
                <a:ea typeface="+mn-ea"/>
                <a:cs typeface="+mn-cs"/>
              </a:rPr>
              <a:t>&gt; 10°</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8</a:t>
            </a:fld>
            <a:endParaRPr lang="zh-TW" altLang="en-US"/>
          </a:p>
        </p:txBody>
      </p:sp>
    </p:spTree>
    <p:extLst>
      <p:ext uri="{BB962C8B-B14F-4D97-AF65-F5344CB8AC3E}">
        <p14:creationId xmlns:p14="http://schemas.microsoft.com/office/powerpoint/2010/main" val="19472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由於技術問題，未記錄兩個受測者的數據</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11</a:t>
            </a:fld>
            <a:endParaRPr lang="zh-TW" altLang="en-US"/>
          </a:p>
        </p:txBody>
      </p:sp>
    </p:spTree>
    <p:extLst>
      <p:ext uri="{BB962C8B-B14F-4D97-AF65-F5344CB8AC3E}">
        <p14:creationId xmlns:p14="http://schemas.microsoft.com/office/powerpoint/2010/main" val="22940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由於技術問題，未記錄兩個受測者的數據</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12</a:t>
            </a:fld>
            <a:endParaRPr lang="zh-TW" altLang="en-US"/>
          </a:p>
        </p:txBody>
      </p:sp>
    </p:spTree>
    <p:extLst>
      <p:ext uri="{BB962C8B-B14F-4D97-AF65-F5344CB8AC3E}">
        <p14:creationId xmlns:p14="http://schemas.microsoft.com/office/powerpoint/2010/main" val="123280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由於四個性能變量隨駕駛時間的增加而顯著增加，因此開發了一種總體性能指數</a:t>
            </a:r>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16</a:t>
            </a:fld>
            <a:endParaRPr lang="zh-TW" altLang="en-US"/>
          </a:p>
        </p:txBody>
      </p:sp>
    </p:spTree>
    <p:extLst>
      <p:ext uri="{BB962C8B-B14F-4D97-AF65-F5344CB8AC3E}">
        <p14:creationId xmlns:p14="http://schemas.microsoft.com/office/powerpoint/2010/main" val="327047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由於四個性能變量隨駕駛時間的增加而顯著增加，因此開發了一種總體性能指數</a:t>
            </a:r>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17</a:t>
            </a:fld>
            <a:endParaRPr lang="zh-TW" altLang="en-US"/>
          </a:p>
        </p:txBody>
      </p:sp>
    </p:spTree>
    <p:extLst>
      <p:ext uri="{BB962C8B-B14F-4D97-AF65-F5344CB8AC3E}">
        <p14:creationId xmlns:p14="http://schemas.microsoft.com/office/powerpoint/2010/main" val="414746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ym typeface="Wingdings" panose="05000000000000000000" pitchFamily="2" charset="2"/>
              </a:rPr>
              <a:t></a:t>
            </a:r>
            <a:r>
              <a:rPr lang="zh-TW" altLang="en-US" dirty="0">
                <a:sym typeface="Wingdings" panose="05000000000000000000" pitchFamily="2" charset="2"/>
              </a:rPr>
              <a:t>以</a:t>
            </a:r>
            <a:r>
              <a:rPr lang="en-US" altLang="zh-TW" dirty="0">
                <a:sym typeface="Wingdings" panose="05000000000000000000" pitchFamily="2" charset="2"/>
              </a:rPr>
              <a:t>100km/h</a:t>
            </a:r>
            <a:r>
              <a:rPr lang="zh-TW" altLang="en-US" dirty="0">
                <a:sym typeface="Wingdings" panose="05000000000000000000" pitchFamily="2" charset="2"/>
              </a:rPr>
              <a:t>的速度行駛，踩煞車時，需要增加</a:t>
            </a:r>
            <a:r>
              <a:rPr lang="en-US" altLang="zh-TW" dirty="0">
                <a:sym typeface="Wingdings" panose="05000000000000000000" pitchFamily="2" charset="2"/>
              </a:rPr>
              <a:t>8</a:t>
            </a:r>
            <a:r>
              <a:rPr lang="zh-TW" altLang="en-US" dirty="0">
                <a:sym typeface="Wingdings" panose="05000000000000000000" pitchFamily="2" charset="2"/>
              </a:rPr>
              <a:t>公尺的停車距離</a:t>
            </a:r>
            <a:endParaRPr lang="en-US" altLang="zh-TW"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ym typeface="Wingdings" panose="05000000000000000000" pitchFamily="2" charset="2"/>
              </a:rPr>
              <a:t>長時間的反應時間可能是由於頭暈、注意力不集中、記憶力下降所引起的</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任務時間和疲勞之間的關係，會損害駕駛者的警覺性，且與</a:t>
            </a:r>
            <a:r>
              <a:rPr lang="en-US" altLang="zh-TW" dirty="0" err="1"/>
              <a:t>Åkerstedt</a:t>
            </a:r>
            <a:r>
              <a:rPr lang="en-US" altLang="zh-TW" dirty="0"/>
              <a:t> T</a:t>
            </a:r>
            <a:r>
              <a:rPr lang="zh-TW" altLang="en-US" dirty="0"/>
              <a:t> </a:t>
            </a:r>
            <a:r>
              <a:rPr lang="en-US" altLang="zh-TW" dirty="0"/>
              <a:t>et al.(2005)</a:t>
            </a:r>
            <a:r>
              <a:rPr lang="zh-TW" altLang="en-US" dirty="0"/>
              <a:t>和</a:t>
            </a:r>
            <a:r>
              <a:rPr lang="en-US" altLang="zh-TW" dirty="0"/>
              <a:t>Fairclough SH(1997)</a:t>
            </a:r>
            <a:r>
              <a:rPr lang="zh-TW" altLang="en-US" dirty="0"/>
              <a:t>的研究結果一致</a:t>
            </a:r>
            <a:endParaRPr lang="en-US" altLang="zh-TW" dirty="0"/>
          </a:p>
          <a:p>
            <a:r>
              <a:rPr lang="zh-TW" altLang="en-US" sz="1200" b="0" i="0" kern="1200" dirty="0">
                <a:solidFill>
                  <a:schemeClr val="tx1"/>
                </a:solidFill>
                <a:effectLst/>
                <a:latin typeface="+mn-lt"/>
                <a:ea typeface="+mn-ea"/>
                <a:cs typeface="+mn-cs"/>
              </a:rPr>
              <a:t>值得注意的是，本研究的受試者沒有操作模擬器的經驗。因此，受試者在駕駛考試開始時表現出較高的極端</a:t>
            </a:r>
            <a:r>
              <a:rPr lang="en-US" altLang="zh-TW" sz="1200" b="0" i="0" kern="1200" dirty="0">
                <a:solidFill>
                  <a:schemeClr val="tx1"/>
                </a:solidFill>
                <a:effectLst/>
                <a:latin typeface="+mn-lt"/>
                <a:ea typeface="+mn-ea"/>
                <a:cs typeface="+mn-cs"/>
              </a:rPr>
              <a:t>SWM</a:t>
            </a:r>
            <a:r>
              <a:rPr lang="zh-TW" altLang="en-US" sz="1200" b="0" i="0" kern="1200" dirty="0">
                <a:solidFill>
                  <a:schemeClr val="tx1"/>
                </a:solidFill>
                <a:effectLst/>
                <a:latin typeface="+mn-lt"/>
                <a:ea typeface="+mn-ea"/>
                <a:cs typeface="+mn-cs"/>
              </a:rPr>
              <a:t>和車輛碰撞頻率。然而，由於學習效果，隨著受試者逐漸熟悉模擬器操作，該現象得到改善。在以後的仿真實驗中，適應期應延長。</a:t>
            </a:r>
            <a:endParaRPr lang="zh-TW" altLang="en-US" dirty="0"/>
          </a:p>
        </p:txBody>
      </p:sp>
      <p:sp>
        <p:nvSpPr>
          <p:cNvPr id="4" name="投影片編號版面配置區 3"/>
          <p:cNvSpPr>
            <a:spLocks noGrp="1"/>
          </p:cNvSpPr>
          <p:nvPr>
            <p:ph type="sldNum" sz="quarter" idx="5"/>
          </p:nvPr>
        </p:nvSpPr>
        <p:spPr/>
        <p:txBody>
          <a:bodyPr/>
          <a:lstStyle/>
          <a:p>
            <a:fld id="{C48670ED-08B4-4258-B4F0-2837BB9EC10D}" type="slidenum">
              <a:rPr lang="zh-TW" altLang="en-US" smtClean="0"/>
              <a:t>18</a:t>
            </a:fld>
            <a:endParaRPr lang="zh-TW" altLang="en-US"/>
          </a:p>
        </p:txBody>
      </p:sp>
    </p:spTree>
    <p:extLst>
      <p:ext uri="{BB962C8B-B14F-4D97-AF65-F5344CB8AC3E}">
        <p14:creationId xmlns:p14="http://schemas.microsoft.com/office/powerpoint/2010/main" val="235060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650528"/>
          </a:xfrm>
        </p:spPr>
        <p:txBody>
          <a:bodyPr anchor="b">
            <a:normAutofit/>
          </a:bodyPr>
          <a:lstStyle>
            <a:lvl1pPr algn="ctr">
              <a:lnSpc>
                <a:spcPct val="85000"/>
              </a:lnSpc>
              <a:defRPr sz="4000" b="1" cap="all" baseline="0">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DA6D783-0A67-44AD-B356-0C951E1F6EBE}" type="datetimeFigureOut">
              <a:rPr lang="zh-TW" altLang="en-US" smtClean="0"/>
              <a:t>2020/7/29</a:t>
            </a:fld>
            <a:endParaRPr lang="zh-TW"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5A8429-9A48-4062-99E2-C9BAB0EE2E76}" type="slidenum">
              <a:rPr lang="zh-TW" altLang="en-US" smtClean="0"/>
              <a:t>‹#›</a:t>
            </a:fld>
            <a:endParaRPr lang="zh-TW" altLang="en-US"/>
          </a:p>
        </p:txBody>
      </p:sp>
      <p:cxnSp>
        <p:nvCxnSpPr>
          <p:cNvPr id="8" name="Straight Connector 7"/>
          <p:cNvCxnSpPr/>
          <p:nvPr/>
        </p:nvCxnSpPr>
        <p:spPr>
          <a:xfrm>
            <a:off x="1981199" y="3397133"/>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3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002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41483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126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6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2394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297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7197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322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3434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18178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92202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143000" y="1531621"/>
            <a:ext cx="9872871" cy="4564379"/>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DA6D783-0A67-44AD-B356-0C951E1F6EBE}" type="datetimeFigureOut">
              <a:rPr lang="zh-TW" altLang="en-US" smtClean="0"/>
              <a:t>2020/7/29</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908511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b="1"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182880" algn="l" defTabSz="914400" rtl="0" eaLnBrk="1" latinLnBrk="0" hangingPunct="1">
        <a:lnSpc>
          <a:spcPct val="150000"/>
        </a:lnSpc>
        <a:spcBef>
          <a:spcPts val="1400"/>
        </a:spcBef>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73152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0584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28016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C87B5-1B52-4C96-BFCE-34446F16FD62}"/>
              </a:ext>
            </a:extLst>
          </p:cNvPr>
          <p:cNvSpPr>
            <a:spLocks noGrp="1"/>
          </p:cNvSpPr>
          <p:nvPr>
            <p:ph type="ctrTitle"/>
          </p:nvPr>
        </p:nvSpPr>
        <p:spPr>
          <a:xfrm>
            <a:off x="1109980" y="907543"/>
            <a:ext cx="9966960" cy="2650528"/>
          </a:xfrm>
        </p:spPr>
        <p:txBody>
          <a:bodyPr/>
          <a:lstStyle/>
          <a:p>
            <a:pPr>
              <a:lnSpc>
                <a:spcPct val="150000"/>
              </a:lnSpc>
            </a:pPr>
            <a:r>
              <a:rPr lang="en-US" altLang="zh-TW" cap="none" dirty="0">
                <a:solidFill>
                  <a:schemeClr val="accent4">
                    <a:lumMod val="75000"/>
                  </a:schemeClr>
                </a:solidFill>
              </a:rPr>
              <a:t>Driver fatigue and highway driving: </a:t>
            </a:r>
            <a:br>
              <a:rPr lang="en-US" altLang="zh-TW" cap="none" dirty="0">
                <a:solidFill>
                  <a:schemeClr val="accent4">
                    <a:lumMod val="75000"/>
                  </a:schemeClr>
                </a:solidFill>
              </a:rPr>
            </a:br>
            <a:r>
              <a:rPr lang="en-US" altLang="zh-TW" cap="none" dirty="0">
                <a:solidFill>
                  <a:schemeClr val="accent4">
                    <a:lumMod val="75000"/>
                  </a:schemeClr>
                </a:solidFill>
              </a:rPr>
              <a:t>A simulator study</a:t>
            </a:r>
            <a:endParaRPr lang="zh-TW" altLang="en-US" cap="none" dirty="0">
              <a:solidFill>
                <a:schemeClr val="accent4">
                  <a:lumMod val="75000"/>
                </a:schemeClr>
              </a:solidFill>
            </a:endParaRPr>
          </a:p>
        </p:txBody>
      </p:sp>
      <p:sp>
        <p:nvSpPr>
          <p:cNvPr id="3" name="副標題 2">
            <a:extLst>
              <a:ext uri="{FF2B5EF4-FFF2-40B4-BE49-F238E27FC236}">
                <a16:creationId xmlns:a16="http://schemas.microsoft.com/office/drawing/2014/main" id="{0CEF4E1C-0F7C-4289-96EB-FEC1EF324241}"/>
              </a:ext>
            </a:extLst>
          </p:cNvPr>
          <p:cNvSpPr>
            <a:spLocks noGrp="1"/>
          </p:cNvSpPr>
          <p:nvPr>
            <p:ph type="subTitle" idx="1"/>
          </p:nvPr>
        </p:nvSpPr>
        <p:spPr/>
        <p:txBody>
          <a:bodyPr>
            <a:normAutofit/>
          </a:bodyPr>
          <a:lstStyle/>
          <a:p>
            <a:r>
              <a:rPr lang="en-US" altLang="zh-TW" sz="2000" dirty="0"/>
              <a:t>Physiology &amp; Behavior 94 (2008) 448–453</a:t>
            </a:r>
          </a:p>
          <a:p>
            <a:r>
              <a:rPr lang="en-US" altLang="zh-TW" sz="2000" dirty="0"/>
              <a:t>Ping-Huang Ting , </a:t>
            </a:r>
            <a:r>
              <a:rPr lang="en-US" altLang="zh-TW" sz="2000" dirty="0" err="1"/>
              <a:t>Jiun</a:t>
            </a:r>
            <a:r>
              <a:rPr lang="en-US" altLang="zh-TW" sz="2000" dirty="0"/>
              <a:t>-Ren Hwang , Ji-Liang </a:t>
            </a:r>
            <a:r>
              <a:rPr lang="en-US" altLang="zh-TW" sz="2000" dirty="0" err="1"/>
              <a:t>Doong</a:t>
            </a:r>
            <a:r>
              <a:rPr lang="en-US" altLang="zh-TW" sz="2000" dirty="0"/>
              <a:t> , Ming-Chang </a:t>
            </a:r>
            <a:r>
              <a:rPr lang="en-US" altLang="zh-TW" sz="2000" dirty="0" err="1"/>
              <a:t>Jeng</a:t>
            </a:r>
            <a:r>
              <a:rPr lang="en-US" altLang="zh-TW" sz="2000" dirty="0"/>
              <a:t> </a:t>
            </a:r>
            <a:endParaRPr lang="zh-TW" altLang="en-US" sz="2000" dirty="0"/>
          </a:p>
        </p:txBody>
      </p:sp>
    </p:spTree>
    <p:extLst>
      <p:ext uri="{BB962C8B-B14F-4D97-AF65-F5344CB8AC3E}">
        <p14:creationId xmlns:p14="http://schemas.microsoft.com/office/powerpoint/2010/main" val="10307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41710E-C31F-4312-916E-A5BB8A6A0014}"/>
              </a:ext>
            </a:extLst>
          </p:cNvPr>
          <p:cNvSpPr>
            <a:spLocks noGrp="1"/>
          </p:cNvSpPr>
          <p:nvPr>
            <p:ph type="title"/>
          </p:nvPr>
        </p:nvSpPr>
        <p:spPr/>
        <p:txBody>
          <a:bodyPr/>
          <a:lstStyle/>
          <a:p>
            <a:r>
              <a:rPr lang="en-US" altLang="zh-TW" dirty="0"/>
              <a:t>Experimental procedure</a:t>
            </a:r>
            <a:endParaRPr lang="zh-TW" altLang="en-US" dirty="0"/>
          </a:p>
        </p:txBody>
      </p:sp>
      <p:sp>
        <p:nvSpPr>
          <p:cNvPr id="3" name="內容版面配置區 2">
            <a:extLst>
              <a:ext uri="{FF2B5EF4-FFF2-40B4-BE49-F238E27FC236}">
                <a16:creationId xmlns:a16="http://schemas.microsoft.com/office/drawing/2014/main" id="{15544A05-8690-4BFD-B6D2-E30B1667D1F5}"/>
              </a:ext>
            </a:extLst>
          </p:cNvPr>
          <p:cNvSpPr>
            <a:spLocks noGrp="1"/>
          </p:cNvSpPr>
          <p:nvPr>
            <p:ph idx="1"/>
          </p:nvPr>
        </p:nvSpPr>
        <p:spPr/>
        <p:txBody>
          <a:bodyPr/>
          <a:lstStyle/>
          <a:p>
            <a:pPr marL="502920" indent="-457200">
              <a:buFont typeface="+mj-lt"/>
              <a:buAutoNum type="arabicPeriod"/>
            </a:pPr>
            <a:r>
              <a:rPr lang="zh-TW" altLang="en-US" dirty="0"/>
              <a:t>受測者於</a:t>
            </a:r>
            <a:r>
              <a:rPr lang="en-US" altLang="zh-TW" dirty="0"/>
              <a:t>14:00</a:t>
            </a:r>
            <a:r>
              <a:rPr lang="zh-TW" altLang="en-US" dirty="0"/>
              <a:t>到達實驗室</a:t>
            </a:r>
            <a:endParaRPr lang="en-US" altLang="zh-TW" dirty="0"/>
          </a:p>
          <a:p>
            <a:pPr marL="502920" indent="-457200">
              <a:buFont typeface="+mj-lt"/>
              <a:buAutoNum type="arabicPeriod"/>
            </a:pPr>
            <a:r>
              <a:rPr lang="zh-TW" altLang="en-US" dirty="0"/>
              <a:t>了解研究及程序</a:t>
            </a:r>
            <a:endParaRPr lang="en-US" altLang="zh-TW" dirty="0"/>
          </a:p>
          <a:p>
            <a:pPr marL="502920" indent="-457200">
              <a:buFont typeface="+mj-lt"/>
              <a:buAutoNum type="arabicPeriod"/>
            </a:pPr>
            <a:r>
              <a:rPr lang="zh-TW" altLang="en-US" dirty="0"/>
              <a:t>完成</a:t>
            </a:r>
            <a:r>
              <a:rPr lang="en-US" altLang="zh-TW" dirty="0"/>
              <a:t>SSS</a:t>
            </a:r>
            <a:r>
              <a:rPr lang="zh-TW" altLang="en-US" dirty="0"/>
              <a:t>評分</a:t>
            </a:r>
            <a:r>
              <a:rPr lang="en-US" altLang="zh-TW" dirty="0"/>
              <a:t>(baseline)</a:t>
            </a:r>
          </a:p>
          <a:p>
            <a:pPr marL="502920" indent="-457200">
              <a:buFont typeface="+mj-lt"/>
              <a:buAutoNum type="arabicPeriod"/>
            </a:pPr>
            <a:r>
              <a:rPr lang="zh-TW" altLang="en-US" dirty="0"/>
              <a:t>練習駕駛模擬器約</a:t>
            </a:r>
            <a:r>
              <a:rPr lang="en-US" altLang="zh-TW" dirty="0"/>
              <a:t>10</a:t>
            </a:r>
            <a:r>
              <a:rPr lang="zh-TW" altLang="en-US" dirty="0"/>
              <a:t>分鐘</a:t>
            </a:r>
            <a:endParaRPr lang="en-US" altLang="zh-TW" dirty="0"/>
          </a:p>
          <a:p>
            <a:pPr marL="502920" indent="-457200">
              <a:buFont typeface="+mj-lt"/>
              <a:buAutoNum type="arabicPeriod"/>
            </a:pPr>
            <a:r>
              <a:rPr lang="zh-TW" altLang="en-US" dirty="0"/>
              <a:t>填寫</a:t>
            </a:r>
            <a:r>
              <a:rPr lang="en-US" altLang="zh-TW" dirty="0"/>
              <a:t>SSS</a:t>
            </a:r>
            <a:r>
              <a:rPr lang="zh-TW" altLang="en-US" dirty="0"/>
              <a:t>評分</a:t>
            </a:r>
            <a:endParaRPr lang="en-US" altLang="zh-TW" dirty="0"/>
          </a:p>
          <a:p>
            <a:pPr marL="502920" indent="-457200">
              <a:buFont typeface="+mj-lt"/>
              <a:buAutoNum type="arabicPeriod"/>
            </a:pPr>
            <a:r>
              <a:rPr lang="en-US" altLang="zh-TW" dirty="0"/>
              <a:t>14:30</a:t>
            </a:r>
            <a:r>
              <a:rPr lang="zh-TW" altLang="en-US" dirty="0"/>
              <a:t>開始</a:t>
            </a:r>
            <a:r>
              <a:rPr lang="en-US" altLang="zh-TW" dirty="0"/>
              <a:t>1.5</a:t>
            </a:r>
            <a:r>
              <a:rPr lang="zh-TW" altLang="en-US" dirty="0"/>
              <a:t>小時的高速公路駕駛任務，並執行跟車任務</a:t>
            </a:r>
            <a:endParaRPr lang="en-US" altLang="zh-TW" dirty="0"/>
          </a:p>
          <a:p>
            <a:pPr marL="502920" indent="-457200">
              <a:buFont typeface="+mj-lt"/>
              <a:buAutoNum type="arabicPeriod"/>
            </a:pPr>
            <a:r>
              <a:rPr lang="zh-TW" altLang="en-US" dirty="0"/>
              <a:t>再次填寫</a:t>
            </a:r>
            <a:r>
              <a:rPr lang="en-US" altLang="zh-TW" dirty="0"/>
              <a:t>SSS</a:t>
            </a:r>
            <a:r>
              <a:rPr lang="zh-TW" altLang="en-US" dirty="0"/>
              <a:t>評分</a:t>
            </a:r>
          </a:p>
        </p:txBody>
      </p:sp>
    </p:spTree>
    <p:extLst>
      <p:ext uri="{BB962C8B-B14F-4D97-AF65-F5344CB8AC3E}">
        <p14:creationId xmlns:p14="http://schemas.microsoft.com/office/powerpoint/2010/main" val="139918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noAutofit/>
          </a:bodyPr>
          <a:lstStyle/>
          <a:p>
            <a:r>
              <a:rPr lang="en-US" altLang="zh-TW" dirty="0"/>
              <a:t>Subjective sleepiness</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1" y="1531621"/>
            <a:ext cx="4618607" cy="4564379"/>
          </a:xfrm>
        </p:spPr>
        <p:txBody>
          <a:bodyPr/>
          <a:lstStyle/>
          <a:p>
            <a:r>
              <a:rPr lang="zh-TW" altLang="en-US" dirty="0"/>
              <a:t>與到達實驗室的</a:t>
            </a:r>
            <a:r>
              <a:rPr lang="en-US" altLang="zh-TW" dirty="0"/>
              <a:t>SSS</a:t>
            </a:r>
            <a:r>
              <a:rPr lang="zh-TW" altLang="en-US" dirty="0"/>
              <a:t>分數進行比較，實驗前的分數略有提高</a:t>
            </a:r>
            <a:r>
              <a:rPr lang="en-US" altLang="zh-TW" dirty="0"/>
              <a:t>(p=0.206)</a:t>
            </a:r>
          </a:p>
          <a:p>
            <a:r>
              <a:rPr lang="zh-TW" altLang="en-US" dirty="0"/>
              <a:t>與實驗前的</a:t>
            </a:r>
            <a:r>
              <a:rPr lang="en-US" altLang="zh-TW" dirty="0"/>
              <a:t>SSS</a:t>
            </a:r>
            <a:r>
              <a:rPr lang="zh-TW" altLang="en-US" dirty="0"/>
              <a:t>分數進行比較，實驗後的分數有顯著提高</a:t>
            </a:r>
            <a:r>
              <a:rPr lang="en-US" altLang="zh-TW" dirty="0"/>
              <a:t>(p&lt;0.0001)</a:t>
            </a:r>
          </a:p>
        </p:txBody>
      </p:sp>
      <p:pic>
        <p:nvPicPr>
          <p:cNvPr id="5" name="圖片 4">
            <a:extLst>
              <a:ext uri="{FF2B5EF4-FFF2-40B4-BE49-F238E27FC236}">
                <a16:creationId xmlns:a16="http://schemas.microsoft.com/office/drawing/2014/main" id="{AC06B2B0-4323-4353-803C-9BBCD200C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981" y="2021615"/>
            <a:ext cx="5975642" cy="3201237"/>
          </a:xfrm>
          <a:prstGeom prst="rect">
            <a:avLst/>
          </a:prstGeom>
        </p:spPr>
      </p:pic>
    </p:spTree>
    <p:extLst>
      <p:ext uri="{BB962C8B-B14F-4D97-AF65-F5344CB8AC3E}">
        <p14:creationId xmlns:p14="http://schemas.microsoft.com/office/powerpoint/2010/main" val="240877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noAutofit/>
          </a:bodyPr>
          <a:lstStyle/>
          <a:p>
            <a:r>
              <a:rPr lang="en-US" altLang="zh-TW" dirty="0"/>
              <a:t>RT performance</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1" y="1531621"/>
            <a:ext cx="4618607" cy="4564379"/>
          </a:xfrm>
        </p:spPr>
        <p:txBody>
          <a:bodyPr/>
          <a:lstStyle/>
          <a:p>
            <a:r>
              <a:rPr lang="zh-TW" altLang="en-US" dirty="0"/>
              <a:t>將任務時間分成</a:t>
            </a:r>
            <a:r>
              <a:rPr lang="en-US" altLang="zh-TW" dirty="0"/>
              <a:t>9</a:t>
            </a:r>
            <a:r>
              <a:rPr lang="zh-TW" altLang="en-US" dirty="0"/>
              <a:t>個</a:t>
            </a:r>
            <a:r>
              <a:rPr lang="en-US" altLang="zh-TW" dirty="0"/>
              <a:t>10</a:t>
            </a:r>
            <a:r>
              <a:rPr lang="zh-TW" altLang="en-US" dirty="0"/>
              <a:t>分鐘的週期</a:t>
            </a:r>
            <a:endParaRPr lang="en-US" altLang="zh-TW" dirty="0"/>
          </a:p>
          <a:p>
            <a:r>
              <a:rPr lang="zh-TW" altLang="en-US" dirty="0"/>
              <a:t>隨著時間的增加，駕駛者的反應時間有顯著增加 </a:t>
            </a:r>
            <a:r>
              <a:rPr lang="en-US" altLang="zh-TW" dirty="0"/>
              <a:t>F(8,224)=3.810 p&lt;0.001</a:t>
            </a:r>
          </a:p>
          <a:p>
            <a:r>
              <a:rPr lang="zh-TW" altLang="en-US" dirty="0"/>
              <a:t>根據事後檢定顯示，最後</a:t>
            </a:r>
            <a:r>
              <a:rPr lang="en-US" altLang="zh-TW" dirty="0"/>
              <a:t>10</a:t>
            </a:r>
            <a:r>
              <a:rPr lang="zh-TW" altLang="en-US" dirty="0"/>
              <a:t>分鐘顯著高於第一個</a:t>
            </a:r>
            <a:r>
              <a:rPr lang="en-US" altLang="zh-TW" dirty="0"/>
              <a:t>10</a:t>
            </a:r>
            <a:r>
              <a:rPr lang="zh-TW" altLang="en-US" dirty="0"/>
              <a:t>分鐘</a:t>
            </a:r>
            <a:r>
              <a:rPr lang="en-US" altLang="zh-TW" dirty="0"/>
              <a:t>(p&lt;0.0001)</a:t>
            </a:r>
            <a:r>
              <a:rPr lang="zh-TW" altLang="en-US" dirty="0"/>
              <a:t>，平均反應時間差為</a:t>
            </a:r>
            <a:r>
              <a:rPr lang="en-US" altLang="zh-TW" dirty="0"/>
              <a:t>310</a:t>
            </a:r>
            <a:r>
              <a:rPr lang="zh-TW" altLang="en-US" dirty="0"/>
              <a:t>毫秒</a:t>
            </a:r>
          </a:p>
        </p:txBody>
      </p:sp>
      <p:pic>
        <p:nvPicPr>
          <p:cNvPr id="5" name="圖片 4">
            <a:extLst>
              <a:ext uri="{FF2B5EF4-FFF2-40B4-BE49-F238E27FC236}">
                <a16:creationId xmlns:a16="http://schemas.microsoft.com/office/drawing/2014/main" id="{AC06B2B0-4323-4353-803C-9BBCD200C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607" y="2021615"/>
            <a:ext cx="6020391" cy="3201237"/>
          </a:xfrm>
          <a:prstGeom prst="rect">
            <a:avLst/>
          </a:prstGeom>
        </p:spPr>
      </p:pic>
    </p:spTree>
    <p:extLst>
      <p:ext uri="{BB962C8B-B14F-4D97-AF65-F5344CB8AC3E}">
        <p14:creationId xmlns:p14="http://schemas.microsoft.com/office/powerpoint/2010/main" val="234654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noAutofit/>
          </a:bodyPr>
          <a:lstStyle/>
          <a:p>
            <a:r>
              <a:rPr lang="en-US" altLang="zh-TW" dirty="0"/>
              <a:t>Driving performance</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normAutofit/>
          </a:bodyPr>
          <a:lstStyle/>
          <a:p>
            <a:r>
              <a:rPr lang="zh-TW" altLang="en-US" dirty="0"/>
              <a:t>駕駛績效與駕駛時間呈正相關</a:t>
            </a:r>
            <a:endParaRPr lang="en-US" altLang="zh-TW" dirty="0"/>
          </a:p>
          <a:p>
            <a:r>
              <a:rPr lang="zh-TW" altLang="en-US" dirty="0"/>
              <a:t>極端方向盤運動</a:t>
            </a:r>
            <a:r>
              <a:rPr lang="en-US" altLang="zh-TW" dirty="0"/>
              <a:t>(F(8,240)=1.262 p=0.265)</a:t>
            </a:r>
            <a:r>
              <a:rPr lang="zh-TW" altLang="en-US" dirty="0"/>
              <a:t>和發生車禍的頻率</a:t>
            </a:r>
            <a:r>
              <a:rPr lang="en-US" altLang="zh-TW" dirty="0"/>
              <a:t>(F(8,240)=1.304 p=0.243)</a:t>
            </a:r>
            <a:r>
              <a:rPr lang="zh-TW" altLang="en-US" dirty="0"/>
              <a:t>並無隨著時間而有顯著變化</a:t>
            </a:r>
            <a:endParaRPr lang="en-US" altLang="zh-TW" dirty="0"/>
          </a:p>
          <a:p>
            <a:r>
              <a:rPr lang="zh-TW" altLang="en-US" dirty="0"/>
              <a:t>車速標準差</a:t>
            </a:r>
            <a:r>
              <a:rPr lang="en-US" altLang="zh-TW" dirty="0"/>
              <a:t>(F(8,240)=8.201 p&lt;0.001)</a:t>
            </a:r>
            <a:r>
              <a:rPr lang="zh-TW" altLang="en-US" dirty="0"/>
              <a:t>、平均車距</a:t>
            </a:r>
            <a:r>
              <a:rPr lang="en-US" altLang="zh-TW" dirty="0"/>
              <a:t>(F(8,240)=3.694 p&lt;0.001)</a:t>
            </a:r>
            <a:r>
              <a:rPr lang="zh-TW" altLang="en-US" dirty="0"/>
              <a:t>、橫向位置標準差</a:t>
            </a:r>
            <a:r>
              <a:rPr lang="en-US" altLang="zh-TW" dirty="0"/>
              <a:t>(F(8,240)=5.711 p&lt;0.001)</a:t>
            </a:r>
            <a:r>
              <a:rPr lang="zh-TW" altLang="en-US" dirty="0"/>
              <a:t>、跨越邊線的頻率</a:t>
            </a:r>
            <a:r>
              <a:rPr lang="en-US" altLang="zh-TW" dirty="0"/>
              <a:t>(F(8,240)=4.827 p&lt;0.001)</a:t>
            </a:r>
          </a:p>
          <a:p>
            <a:r>
              <a:rPr lang="zh-TW" altLang="en-US" dirty="0"/>
              <a:t>根據事後檢定顯示，駕駛績效受損與駕駛時間存在顯著差異，特別是最後</a:t>
            </a:r>
            <a:r>
              <a:rPr lang="en-US" altLang="zh-TW" dirty="0"/>
              <a:t>10</a:t>
            </a:r>
            <a:r>
              <a:rPr lang="zh-TW" altLang="en-US" dirty="0"/>
              <a:t>分鐘與第一個</a:t>
            </a:r>
            <a:r>
              <a:rPr lang="en-US" altLang="zh-TW" dirty="0"/>
              <a:t>10</a:t>
            </a:r>
            <a:r>
              <a:rPr lang="zh-TW" altLang="en-US" dirty="0"/>
              <a:t>分鐘相比，有顯著增加車速標準差</a:t>
            </a:r>
            <a:r>
              <a:rPr lang="en-US" altLang="zh-TW" dirty="0"/>
              <a:t>(p&lt;0.001)</a:t>
            </a:r>
            <a:r>
              <a:rPr lang="zh-TW" altLang="en-US" dirty="0"/>
              <a:t>、平均車距</a:t>
            </a:r>
            <a:r>
              <a:rPr lang="en-US" altLang="zh-TW" dirty="0"/>
              <a:t>(p=0.013)</a:t>
            </a:r>
            <a:r>
              <a:rPr lang="zh-TW" altLang="en-US" dirty="0"/>
              <a:t>、橫向位置標準差</a:t>
            </a:r>
            <a:r>
              <a:rPr lang="en-US" altLang="zh-TW" dirty="0"/>
              <a:t>(p=0.003)</a:t>
            </a:r>
            <a:r>
              <a:rPr lang="zh-TW" altLang="en-US" dirty="0"/>
              <a:t>、跨越邊線的頻率</a:t>
            </a:r>
            <a:r>
              <a:rPr lang="en-US" altLang="zh-TW" dirty="0"/>
              <a:t>(p=0.023)</a:t>
            </a:r>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303551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6FCCF3-9DFE-4B8C-8D34-FB6D891DA9B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DC963C2-B3CC-4575-9CF5-692FF8E703FE}"/>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8475CFB3-89FD-4209-BE53-9959751B87A5}"/>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2343705" y="322084"/>
            <a:ext cx="7918881" cy="3064232"/>
          </a:xfrm>
          <a:prstGeom prst="rect">
            <a:avLst/>
          </a:prstGeom>
        </p:spPr>
      </p:pic>
      <p:pic>
        <p:nvPicPr>
          <p:cNvPr id="5" name="圖片 4">
            <a:extLst>
              <a:ext uri="{FF2B5EF4-FFF2-40B4-BE49-F238E27FC236}">
                <a16:creationId xmlns:a16="http://schemas.microsoft.com/office/drawing/2014/main" id="{DE9F67C3-39A9-47D9-A98D-F1F9F5112EA3}"/>
              </a:ext>
            </a:extLst>
          </p:cNvPr>
          <p:cNvPicPr>
            <a:picLocks noChangeAspect="1"/>
          </p:cNvPicPr>
          <p:nvPr/>
        </p:nvPicPr>
        <p:blipFill rotWithShape="1">
          <a:blip r:embed="rId2">
            <a:extLst>
              <a:ext uri="{28A0092B-C50C-407E-A947-70E740481C1C}">
                <a14:useLocalDpi xmlns:a14="http://schemas.microsoft.com/office/drawing/2010/main" val="0"/>
              </a:ext>
            </a:extLst>
          </a:blip>
          <a:srcRect l="-33" t="50000" r="33"/>
          <a:stretch/>
        </p:blipFill>
        <p:spPr>
          <a:xfrm>
            <a:off x="2341056" y="3386316"/>
            <a:ext cx="7918881" cy="3064232"/>
          </a:xfrm>
          <a:prstGeom prst="rect">
            <a:avLst/>
          </a:prstGeom>
        </p:spPr>
      </p:pic>
    </p:spTree>
    <p:extLst>
      <p:ext uri="{BB962C8B-B14F-4D97-AF65-F5344CB8AC3E}">
        <p14:creationId xmlns:p14="http://schemas.microsoft.com/office/powerpoint/2010/main" val="172885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noAutofit/>
          </a:bodyPr>
          <a:lstStyle/>
          <a:p>
            <a:r>
              <a:rPr lang="en-US" altLang="zh-TW" dirty="0"/>
              <a:t>Vigilance and performance</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反應時間</a:t>
            </a:r>
            <a:r>
              <a:rPr lang="en-US" altLang="zh-TW" dirty="0"/>
              <a:t>(</a:t>
            </a:r>
            <a:r>
              <a:rPr lang="zh-TW" altLang="en-US" dirty="0"/>
              <a:t>警覺</a:t>
            </a:r>
            <a:r>
              <a:rPr lang="en-US" altLang="zh-TW" dirty="0"/>
              <a:t>)</a:t>
            </a:r>
            <a:r>
              <a:rPr lang="zh-TW" altLang="en-US" dirty="0"/>
              <a:t>與各方面駕駛績效存在顯著的相關性</a:t>
            </a:r>
            <a:r>
              <a:rPr lang="en-US" altLang="zh-TW" dirty="0"/>
              <a:t>(r&gt;0.78 p&lt;0.05)</a:t>
            </a:r>
            <a:endParaRPr lang="zh-TW" altLang="en-US" dirty="0"/>
          </a:p>
        </p:txBody>
      </p:sp>
      <p:graphicFrame>
        <p:nvGraphicFramePr>
          <p:cNvPr id="4" name="表格 3">
            <a:extLst>
              <a:ext uri="{FF2B5EF4-FFF2-40B4-BE49-F238E27FC236}">
                <a16:creationId xmlns:a16="http://schemas.microsoft.com/office/drawing/2014/main" id="{1B182124-1D73-4C40-9AFB-816CFE47D790}"/>
              </a:ext>
            </a:extLst>
          </p:cNvPr>
          <p:cNvGraphicFramePr>
            <a:graphicFrameLocks noGrp="1"/>
          </p:cNvGraphicFramePr>
          <p:nvPr>
            <p:extLst>
              <p:ext uri="{D42A27DB-BD31-4B8C-83A1-F6EECF244321}">
                <p14:modId xmlns:p14="http://schemas.microsoft.com/office/powerpoint/2010/main" val="545936103"/>
              </p:ext>
            </p:extLst>
          </p:nvPr>
        </p:nvGraphicFramePr>
        <p:xfrm>
          <a:off x="2032000" y="2601732"/>
          <a:ext cx="8205046" cy="2773680"/>
        </p:xfrm>
        <a:graphic>
          <a:graphicData uri="http://schemas.openxmlformats.org/drawingml/2006/table">
            <a:tbl>
              <a:tblPr firstRow="1" bandRow="1">
                <a:tableStyleId>{5940675A-B579-460E-94D1-54222C63F5DA}</a:tableStyleId>
              </a:tblPr>
              <a:tblGrid>
                <a:gridCol w="2786380">
                  <a:extLst>
                    <a:ext uri="{9D8B030D-6E8A-4147-A177-3AD203B41FA5}">
                      <a16:colId xmlns:a16="http://schemas.microsoft.com/office/drawing/2014/main" val="4220699718"/>
                    </a:ext>
                  </a:extLst>
                </a:gridCol>
                <a:gridCol w="2709333">
                  <a:extLst>
                    <a:ext uri="{9D8B030D-6E8A-4147-A177-3AD203B41FA5}">
                      <a16:colId xmlns:a16="http://schemas.microsoft.com/office/drawing/2014/main" val="2295595797"/>
                    </a:ext>
                  </a:extLst>
                </a:gridCol>
                <a:gridCol w="2709333">
                  <a:extLst>
                    <a:ext uri="{9D8B030D-6E8A-4147-A177-3AD203B41FA5}">
                      <a16:colId xmlns:a16="http://schemas.microsoft.com/office/drawing/2014/main" val="3879199842"/>
                    </a:ext>
                  </a:extLst>
                </a:gridCol>
              </a:tblGrid>
              <a:tr h="370840">
                <a:tc>
                  <a:txBody>
                    <a:bodyPr/>
                    <a:lstStyle/>
                    <a:p>
                      <a:pPr algn="ctr"/>
                      <a:r>
                        <a:rPr lang="zh-TW" altLang="en-US" sz="2000" dirty="0">
                          <a:latin typeface="微軟正黑體" panose="020B0604030504040204" pitchFamily="34" charset="-120"/>
                          <a:ea typeface="微軟正黑體" panose="020B0604030504040204" pitchFamily="34" charset="-120"/>
                        </a:rPr>
                        <a:t>績效指標</a:t>
                      </a:r>
                    </a:p>
                  </a:txBody>
                  <a:tcPr anchor="ctr">
                    <a:solidFill>
                      <a:schemeClr val="accent4">
                        <a:lumMod val="60000"/>
                        <a:lumOff val="40000"/>
                      </a:schemeClr>
                    </a:solidFill>
                  </a:tcPr>
                </a:tc>
                <a:tc>
                  <a:txBody>
                    <a:bodyPr/>
                    <a:lstStyle/>
                    <a:p>
                      <a:pPr algn="ctr"/>
                      <a:r>
                        <a:rPr lang="zh-TW" altLang="en-US" sz="2000" dirty="0">
                          <a:latin typeface="微軟正黑體" panose="020B0604030504040204" pitchFamily="34" charset="-120"/>
                          <a:ea typeface="微軟正黑體" panose="020B0604030504040204" pitchFamily="34" charset="-120"/>
                        </a:rPr>
                        <a:t>反應時間 相關性</a:t>
                      </a:r>
                      <a:r>
                        <a:rPr lang="en-US" altLang="zh-TW" sz="2000" dirty="0">
                          <a:latin typeface="微軟正黑體" panose="020B0604030504040204" pitchFamily="34" charset="-120"/>
                          <a:ea typeface="微軟正黑體" panose="020B0604030504040204" pitchFamily="34" charset="-120"/>
                        </a:rPr>
                        <a:t>(R)</a:t>
                      </a:r>
                      <a:endParaRPr lang="zh-TW" altLang="en-US" sz="2000" dirty="0">
                        <a:latin typeface="微軟正黑體" panose="020B0604030504040204" pitchFamily="34" charset="-120"/>
                        <a:ea typeface="微軟正黑體" panose="020B0604030504040204" pitchFamily="34" charset="-120"/>
                      </a:endParaRPr>
                    </a:p>
                  </a:txBody>
                  <a:tcPr anchor="ctr">
                    <a:solidFill>
                      <a:schemeClr val="accent4">
                        <a:lumMod val="60000"/>
                        <a:lumOff val="40000"/>
                      </a:schemeClr>
                    </a:solidFill>
                  </a:tcPr>
                </a:tc>
                <a:tc>
                  <a:txBody>
                    <a:bodyPr/>
                    <a:lstStyle/>
                    <a:p>
                      <a:pPr algn="ctr"/>
                      <a:r>
                        <a:rPr lang="zh-TW" altLang="en-US" sz="2000" dirty="0">
                          <a:latin typeface="微軟正黑體" panose="020B0604030504040204" pitchFamily="34" charset="-120"/>
                          <a:ea typeface="微軟正黑體" panose="020B0604030504040204" pitchFamily="34" charset="-120"/>
                        </a:rPr>
                        <a:t>反應時間 </a:t>
                      </a:r>
                      <a:r>
                        <a:rPr lang="en-US" altLang="zh-TW" sz="2000" dirty="0">
                          <a:latin typeface="微軟正黑體" panose="020B0604030504040204" pitchFamily="34" charset="-120"/>
                          <a:ea typeface="微軟正黑體" panose="020B0604030504040204" pitchFamily="34" charset="-120"/>
                        </a:rPr>
                        <a:t>P</a:t>
                      </a:r>
                      <a:r>
                        <a:rPr lang="zh-TW" altLang="en-US" sz="2000" dirty="0">
                          <a:latin typeface="微軟正黑體" panose="020B0604030504040204" pitchFamily="34" charset="-120"/>
                          <a:ea typeface="微軟正黑體" panose="020B0604030504040204" pitchFamily="34" charset="-120"/>
                        </a:rPr>
                        <a:t>值</a:t>
                      </a:r>
                    </a:p>
                  </a:txBody>
                  <a:tcPr anchor="ctr">
                    <a:solidFill>
                      <a:schemeClr val="accent4">
                        <a:lumMod val="60000"/>
                        <a:lumOff val="40000"/>
                      </a:schemeClr>
                    </a:solidFill>
                  </a:tcPr>
                </a:tc>
                <a:extLst>
                  <a:ext uri="{0D108BD9-81ED-4DB2-BD59-A6C34878D82A}">
                    <a16:rowId xmlns:a16="http://schemas.microsoft.com/office/drawing/2014/main" val="1407872957"/>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車速標準差</a:t>
                      </a: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0.858</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0.003</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112511251"/>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平均車距</a:t>
                      </a: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0.940</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&lt;0.001</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943672009"/>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橫向位置標準差</a:t>
                      </a: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0.902</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&lt;0.001</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718786302"/>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極端方向盤運動的頻率</a:t>
                      </a: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0.832</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0.005</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920982115"/>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跨越邊線的頻率</a:t>
                      </a: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0.861</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0.003</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07146784"/>
                  </a:ext>
                </a:extLst>
              </a:tr>
              <a:tr h="370840">
                <a:tc>
                  <a:txBody>
                    <a:bodyPr/>
                    <a:lstStyle/>
                    <a:p>
                      <a:pPr algn="ctr"/>
                      <a:r>
                        <a:rPr lang="zh-TW" altLang="en-US" sz="2000" dirty="0">
                          <a:latin typeface="微軟正黑體" panose="020B0604030504040204" pitchFamily="34" charset="-120"/>
                          <a:ea typeface="微軟正黑體" panose="020B0604030504040204" pitchFamily="34" charset="-120"/>
                        </a:rPr>
                        <a:t>發生車禍的頻率</a:t>
                      </a: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0.781</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a:latin typeface="微軟正黑體" panose="020B0604030504040204" pitchFamily="34" charset="-120"/>
                          <a:ea typeface="微軟正黑體" panose="020B0604030504040204" pitchFamily="34" charset="-120"/>
                        </a:rPr>
                        <a:t>0.013</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179125897"/>
                  </a:ext>
                </a:extLst>
              </a:tr>
            </a:tbl>
          </a:graphicData>
        </a:graphic>
      </p:graphicFrame>
    </p:spTree>
    <p:extLst>
      <p:ext uri="{BB962C8B-B14F-4D97-AF65-F5344CB8AC3E}">
        <p14:creationId xmlns:p14="http://schemas.microsoft.com/office/powerpoint/2010/main" val="341258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Compound performance ability</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0" y="1531621"/>
            <a:ext cx="9872871" cy="4564379"/>
          </a:xfrm>
        </p:spPr>
        <p:txBody>
          <a:bodyPr/>
          <a:lstStyle/>
          <a:p>
            <a:r>
              <a:rPr lang="zh-TW" altLang="en-US" dirty="0"/>
              <a:t>使用主成分分析</a:t>
            </a:r>
            <a:r>
              <a:rPr lang="en-US" altLang="zh-TW" dirty="0"/>
              <a:t>(PCA)</a:t>
            </a:r>
            <a:r>
              <a:rPr lang="zh-TW" altLang="en-US" dirty="0"/>
              <a:t>，開發出總體性能指數</a:t>
            </a:r>
            <a:r>
              <a:rPr lang="en-US" altLang="zh-TW" sz="1600" dirty="0">
                <a:solidFill>
                  <a:schemeClr val="bg1">
                    <a:lumMod val="65000"/>
                  </a:schemeClr>
                </a:solidFill>
              </a:rPr>
              <a:t>(Lee HC., 2002; Verwey WB and </a:t>
            </a:r>
            <a:r>
              <a:rPr lang="en-US" altLang="zh-TW" sz="1600" dirty="0" err="1">
                <a:solidFill>
                  <a:schemeClr val="bg1">
                    <a:lumMod val="65000"/>
                  </a:schemeClr>
                </a:solidFill>
              </a:rPr>
              <a:t>Zaidel</a:t>
            </a:r>
            <a:r>
              <a:rPr lang="en-US" altLang="zh-TW" sz="1600" dirty="0">
                <a:solidFill>
                  <a:schemeClr val="bg1">
                    <a:lumMod val="65000"/>
                  </a:schemeClr>
                </a:solidFill>
              </a:rPr>
              <a:t> DM., 1999; Lin CT et al.,2005)</a:t>
            </a:r>
            <a:r>
              <a:rPr lang="zh-TW" altLang="en-US" dirty="0"/>
              <a:t>，且提取提取特徵值超過</a:t>
            </a:r>
            <a:r>
              <a:rPr lang="en-US" altLang="zh-TW" dirty="0"/>
              <a:t>3.56</a:t>
            </a:r>
            <a:r>
              <a:rPr lang="zh-TW" altLang="en-US" dirty="0"/>
              <a:t>的主要成分</a:t>
            </a:r>
            <a:r>
              <a:rPr lang="en-US" altLang="zh-TW" dirty="0"/>
              <a:t>(</a:t>
            </a:r>
            <a:r>
              <a:rPr lang="zh-TW" altLang="en-US" dirty="0"/>
              <a:t>代表最具代表性</a:t>
            </a:r>
            <a:r>
              <a:rPr lang="en-US" altLang="zh-TW" dirty="0"/>
              <a:t>)</a:t>
            </a:r>
          </a:p>
          <a:p>
            <a:r>
              <a:rPr lang="zh-TW" altLang="en-US" dirty="0"/>
              <a:t>總體績效指數</a:t>
            </a:r>
            <a:r>
              <a:rPr lang="en-US" altLang="zh-TW" dirty="0"/>
              <a:t>=0.4805</a:t>
            </a:r>
            <a:r>
              <a:rPr lang="zh-TW" altLang="en-US" dirty="0"/>
              <a:t>*車速標準差</a:t>
            </a:r>
            <a:r>
              <a:rPr lang="en-US" altLang="zh-TW" dirty="0"/>
              <a:t>+0.5230</a:t>
            </a:r>
            <a:r>
              <a:rPr lang="zh-TW" altLang="en-US" dirty="0"/>
              <a:t>*平均車距</a:t>
            </a:r>
            <a:r>
              <a:rPr lang="en-US" altLang="zh-TW" dirty="0"/>
              <a:t>+0.4950</a:t>
            </a:r>
            <a:r>
              <a:rPr lang="zh-TW" altLang="en-US" dirty="0"/>
              <a:t>*橫向位置標準差</a:t>
            </a:r>
            <a:r>
              <a:rPr lang="en-US" altLang="zh-TW" dirty="0"/>
              <a:t>+0.5006</a:t>
            </a:r>
            <a:r>
              <a:rPr lang="zh-TW" altLang="en-US" dirty="0"/>
              <a:t>*跨越邊線的頻率</a:t>
            </a:r>
            <a:endParaRPr lang="en-US" altLang="zh-TW" dirty="0"/>
          </a:p>
        </p:txBody>
      </p:sp>
    </p:spTree>
    <p:extLst>
      <p:ext uri="{BB962C8B-B14F-4D97-AF65-F5344CB8AC3E}">
        <p14:creationId xmlns:p14="http://schemas.microsoft.com/office/powerpoint/2010/main" val="422936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Compound performance ability</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1" y="1531621"/>
            <a:ext cx="4780944" cy="4564379"/>
          </a:xfrm>
        </p:spPr>
        <p:txBody>
          <a:bodyPr/>
          <a:lstStyle/>
          <a:p>
            <a:r>
              <a:rPr lang="zh-TW" altLang="en-US" dirty="0"/>
              <a:t>總體績效指數越高，性能越差，總體績效指數隨著時間增加而顯著提高</a:t>
            </a:r>
            <a:r>
              <a:rPr lang="en-US" altLang="zh-TW" dirty="0"/>
              <a:t>(F(8,240)=3.888 p&lt;0.001)</a:t>
            </a:r>
          </a:p>
          <a:p>
            <a:r>
              <a:rPr lang="zh-TW" altLang="en-US" dirty="0"/>
              <a:t>根據事後檢定顯示，第八階段</a:t>
            </a:r>
            <a:r>
              <a:rPr lang="en-US" altLang="zh-TW" dirty="0"/>
              <a:t>(p=0.009)</a:t>
            </a:r>
            <a:r>
              <a:rPr lang="zh-TW" altLang="en-US" dirty="0"/>
              <a:t>和第九階段</a:t>
            </a:r>
            <a:r>
              <a:rPr lang="en-US" altLang="zh-TW" dirty="0"/>
              <a:t>(p=0.001)</a:t>
            </a:r>
            <a:r>
              <a:rPr lang="zh-TW" altLang="en-US" dirty="0"/>
              <a:t>的總體績效指數顯著高於第一階段，總體績效指數增漲了三倍以上</a:t>
            </a:r>
            <a:endParaRPr lang="en-US" altLang="zh-TW" dirty="0"/>
          </a:p>
        </p:txBody>
      </p:sp>
      <p:pic>
        <p:nvPicPr>
          <p:cNvPr id="4" name="內容版面配置區 4">
            <a:extLst>
              <a:ext uri="{FF2B5EF4-FFF2-40B4-BE49-F238E27FC236}">
                <a16:creationId xmlns:a16="http://schemas.microsoft.com/office/drawing/2014/main" id="{01CBE0D6-C79D-42EA-B694-78DBBF0CB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945" y="1814574"/>
            <a:ext cx="5918866" cy="3228852"/>
          </a:xfrm>
          <a:prstGeom prst="rect">
            <a:avLst/>
          </a:prstGeom>
        </p:spPr>
      </p:pic>
    </p:spTree>
    <p:extLst>
      <p:ext uri="{BB962C8B-B14F-4D97-AF65-F5344CB8AC3E}">
        <p14:creationId xmlns:p14="http://schemas.microsoft.com/office/powerpoint/2010/main" val="285678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Discussion</a:t>
            </a:r>
            <a:endParaRPr lang="zh-TW" altLang="en-US" dirty="0"/>
          </a:p>
        </p:txBody>
      </p:sp>
      <p:sp>
        <p:nvSpPr>
          <p:cNvPr id="6" name="內容版面配置區 5">
            <a:extLst>
              <a:ext uri="{FF2B5EF4-FFF2-40B4-BE49-F238E27FC236}">
                <a16:creationId xmlns:a16="http://schemas.microsoft.com/office/drawing/2014/main" id="{2EB9459B-4309-4C54-AADD-34F7B69FA206}"/>
              </a:ext>
            </a:extLst>
          </p:cNvPr>
          <p:cNvSpPr>
            <a:spLocks noGrp="1"/>
          </p:cNvSpPr>
          <p:nvPr>
            <p:ph idx="1"/>
          </p:nvPr>
        </p:nvSpPr>
        <p:spPr/>
        <p:txBody>
          <a:bodyPr>
            <a:normAutofit/>
          </a:bodyPr>
          <a:lstStyle/>
          <a:p>
            <a:r>
              <a:rPr lang="zh-TW" altLang="en-US" dirty="0"/>
              <a:t>疲勞加劇後，機敏性、警惕性、和駕駛性能下降，對駕駛者安全產生不力的影響</a:t>
            </a:r>
            <a:endParaRPr lang="en-US" altLang="zh-TW" dirty="0"/>
          </a:p>
          <a:p>
            <a:r>
              <a:rPr lang="zh-TW" altLang="en-US" dirty="0"/>
              <a:t>反應時間的變化，顯示了疲勞的發展變化，特別是在最後</a:t>
            </a:r>
            <a:r>
              <a:rPr lang="en-US" altLang="zh-TW" dirty="0"/>
              <a:t>10</a:t>
            </a:r>
            <a:r>
              <a:rPr lang="zh-TW" altLang="en-US" dirty="0"/>
              <a:t>分鐘</a:t>
            </a:r>
            <a:endParaRPr lang="en-US" altLang="zh-TW" dirty="0"/>
          </a:p>
          <a:p>
            <a:r>
              <a:rPr lang="zh-TW" altLang="en-US" dirty="0"/>
              <a:t>根據駕駛績效分析顯示，由於任務時間效應</a:t>
            </a:r>
            <a:r>
              <a:rPr lang="en-US" altLang="zh-TW" dirty="0"/>
              <a:t>(time-on-task effect)</a:t>
            </a:r>
            <a:r>
              <a:rPr lang="zh-TW" altLang="en-US" dirty="0"/>
              <a:t>導致駕駛績效顯著下降，特別是最後</a:t>
            </a:r>
            <a:r>
              <a:rPr lang="en-US" altLang="zh-TW" dirty="0"/>
              <a:t>10</a:t>
            </a:r>
            <a:r>
              <a:rPr lang="zh-TW" altLang="en-US" dirty="0"/>
              <a:t>分鐘，比一開始的績效高出</a:t>
            </a:r>
            <a:r>
              <a:rPr lang="en-US" altLang="zh-TW" dirty="0"/>
              <a:t>2-3.5</a:t>
            </a:r>
            <a:r>
              <a:rPr lang="zh-TW" altLang="en-US" dirty="0"/>
              <a:t>倍</a:t>
            </a:r>
            <a:endParaRPr lang="en-US" altLang="zh-TW" dirty="0"/>
          </a:p>
          <a:p>
            <a:pPr marL="274320" lvl="1" indent="0">
              <a:buNone/>
            </a:pPr>
            <a:r>
              <a:rPr lang="en-US" altLang="zh-TW" dirty="0">
                <a:sym typeface="Wingdings" panose="05000000000000000000" pitchFamily="2" charset="2"/>
              </a:rPr>
              <a:t></a:t>
            </a:r>
            <a:r>
              <a:rPr lang="zh-TW" altLang="en-US" dirty="0">
                <a:sym typeface="Wingdings" panose="05000000000000000000" pitchFamily="2" charset="2"/>
              </a:rPr>
              <a:t>任務時間是影響疲勞事故的重要原因</a:t>
            </a:r>
            <a:endParaRPr lang="en-US" altLang="zh-TW" dirty="0">
              <a:sym typeface="Wingdings" panose="05000000000000000000" pitchFamily="2" charset="2"/>
            </a:endParaRPr>
          </a:p>
          <a:p>
            <a:r>
              <a:rPr lang="zh-TW" altLang="en-US" dirty="0">
                <a:sym typeface="Wingdings" panose="05000000000000000000" pitchFamily="2" charset="2"/>
              </a:rPr>
              <a:t>實驗受測者均無操作模擬器的經驗，在駕駛任務一開始時，會出現較高的極端方向盤運動和發生車禍的頻率，由於學習效果，受測者隨著逐漸熟悉模擬器操作而得到改善</a:t>
            </a:r>
            <a:endParaRPr lang="zh-TW" altLang="en-US" dirty="0"/>
          </a:p>
        </p:txBody>
      </p:sp>
    </p:spTree>
    <p:extLst>
      <p:ext uri="{BB962C8B-B14F-4D97-AF65-F5344CB8AC3E}">
        <p14:creationId xmlns:p14="http://schemas.microsoft.com/office/powerpoint/2010/main" val="215790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駕駛績效反應了運輸交通的安全，但是各種因素對安全駕駛的影響並不一定是一致的</a:t>
            </a:r>
            <a:endParaRPr lang="en-US" altLang="zh-TW" dirty="0"/>
          </a:p>
          <a:p>
            <a:r>
              <a:rPr lang="zh-TW" altLang="en-US" dirty="0"/>
              <a:t>研究中，主教果分析結果清楚顯示出總體績效指標的會隨著時間而有顯著下降，隨著駕駛時間增加，在第八階段和最後的第九階段，總體績效指數上升到第一階段的至少</a:t>
            </a:r>
            <a:r>
              <a:rPr lang="en-US" altLang="zh-TW" dirty="0"/>
              <a:t>2</a:t>
            </a:r>
            <a:r>
              <a:rPr lang="zh-TW" altLang="en-US" dirty="0"/>
              <a:t>倍以上</a:t>
            </a:r>
            <a:endParaRPr lang="en-US" altLang="zh-TW" dirty="0"/>
          </a:p>
          <a:p>
            <a:pPr marL="45720" indent="0">
              <a:buNone/>
            </a:pPr>
            <a:r>
              <a:rPr lang="en-US" altLang="zh-TW" dirty="0">
                <a:sym typeface="Wingdings" panose="05000000000000000000" pitchFamily="2" charset="2"/>
              </a:rPr>
              <a:t></a:t>
            </a:r>
            <a:r>
              <a:rPr lang="zh-TW" altLang="en-US" dirty="0">
                <a:sym typeface="Wingdings" panose="05000000000000000000" pitchFamily="2" charset="2"/>
              </a:rPr>
              <a:t>最佳高速公路駕駛的持續時間約為</a:t>
            </a:r>
            <a:r>
              <a:rPr lang="en-US" altLang="zh-TW" dirty="0">
                <a:sym typeface="Wingdings" panose="05000000000000000000" pitchFamily="2" charset="2"/>
              </a:rPr>
              <a:t>80</a:t>
            </a:r>
            <a:r>
              <a:rPr lang="zh-TW" altLang="en-US" dirty="0">
                <a:sym typeface="Wingdings" panose="05000000000000000000" pitchFamily="2" charset="2"/>
              </a:rPr>
              <a:t>分鐘，且與</a:t>
            </a:r>
            <a:r>
              <a:rPr lang="en-US" altLang="zh-TW" sz="1600" dirty="0">
                <a:solidFill>
                  <a:schemeClr val="bg1">
                    <a:lumMod val="65000"/>
                  </a:schemeClr>
                </a:solidFill>
                <a:sym typeface="Wingdings" panose="05000000000000000000" pitchFamily="2" charset="2"/>
              </a:rPr>
              <a:t>Nilsson T</a:t>
            </a:r>
            <a:r>
              <a:rPr lang="zh-TW" altLang="en-US" sz="1600" dirty="0">
                <a:solidFill>
                  <a:schemeClr val="bg1">
                    <a:lumMod val="65000"/>
                  </a:schemeClr>
                </a:solidFill>
                <a:sym typeface="Wingdings" panose="05000000000000000000" pitchFamily="2" charset="2"/>
              </a:rPr>
              <a:t> </a:t>
            </a:r>
            <a:r>
              <a:rPr lang="en-US" altLang="zh-TW" sz="1600" dirty="0">
                <a:solidFill>
                  <a:schemeClr val="bg1">
                    <a:lumMod val="65000"/>
                  </a:schemeClr>
                </a:solidFill>
                <a:sym typeface="Wingdings" panose="05000000000000000000" pitchFamily="2" charset="2"/>
              </a:rPr>
              <a:t>et al.(1997)</a:t>
            </a:r>
            <a:r>
              <a:rPr lang="zh-TW" altLang="en-US" dirty="0">
                <a:sym typeface="Wingdings" panose="05000000000000000000" pitchFamily="2" charset="2"/>
              </a:rPr>
              <a:t>的結果一致，他們的實驗室在以</a:t>
            </a:r>
            <a:r>
              <a:rPr lang="en-US" altLang="zh-TW" dirty="0">
                <a:sym typeface="Wingdings" panose="05000000000000000000" pitchFamily="2" charset="2"/>
              </a:rPr>
              <a:t>60km/h</a:t>
            </a:r>
            <a:r>
              <a:rPr lang="zh-TW" altLang="en-US" dirty="0">
                <a:sym typeface="Wingdings" panose="05000000000000000000" pitchFamily="2" charset="2"/>
              </a:rPr>
              <a:t>的速度下進行</a:t>
            </a:r>
            <a:r>
              <a:rPr lang="en-US" altLang="zh-TW" dirty="0">
                <a:sym typeface="Wingdings" panose="05000000000000000000" pitchFamily="2" charset="2"/>
              </a:rPr>
              <a:t>2.5</a:t>
            </a:r>
            <a:r>
              <a:rPr lang="zh-TW" altLang="en-US" dirty="0">
                <a:sym typeface="Wingdings" panose="05000000000000000000" pitchFamily="2" charset="2"/>
              </a:rPr>
              <a:t>小時的駕駛任務，在駕駛任務的前</a:t>
            </a:r>
            <a:r>
              <a:rPr lang="en-US" altLang="zh-TW" dirty="0">
                <a:sym typeface="Wingdings" panose="05000000000000000000" pitchFamily="2" charset="2"/>
              </a:rPr>
              <a:t>80</a:t>
            </a:r>
            <a:r>
              <a:rPr lang="zh-TW" altLang="en-US" dirty="0">
                <a:sym typeface="Wingdings" panose="05000000000000000000" pitchFamily="2" charset="2"/>
              </a:rPr>
              <a:t>分鐘內，受測者的平均疲勞迅速增加，但是變化很小</a:t>
            </a:r>
            <a:endParaRPr lang="zh-TW" altLang="en-US" dirty="0"/>
          </a:p>
        </p:txBody>
      </p:sp>
    </p:spTree>
    <p:extLst>
      <p:ext uri="{BB962C8B-B14F-4D97-AF65-F5344CB8AC3E}">
        <p14:creationId xmlns:p14="http://schemas.microsoft.com/office/powerpoint/2010/main" val="347632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normAutofit/>
          </a:bodyPr>
          <a:lstStyle/>
          <a:p>
            <a:r>
              <a:rPr lang="zh-TW" altLang="en-US" dirty="0"/>
              <a:t>在高速公路上行駛時需要大量的認知能力，例如視覺空間能力、記憶力、訊息處理能力和快速的反應能力，而這些能力都有關於警覺性</a:t>
            </a:r>
            <a:r>
              <a:rPr lang="en-US" altLang="zh-TW" sz="1600" dirty="0">
                <a:solidFill>
                  <a:schemeClr val="bg1">
                    <a:lumMod val="65000"/>
                  </a:schemeClr>
                </a:solidFill>
              </a:rPr>
              <a:t>(Shinar D, 1993)</a:t>
            </a:r>
          </a:p>
          <a:p>
            <a:r>
              <a:rPr lang="zh-TW" altLang="en-US" dirty="0"/>
              <a:t>引起疲勞有很多原因，每種原因都有特定的發生率且與交通事故有關，與駕駛者羧相關的因素為單調的環境、駕駛時間、睡眠不足、長時間嗜睡、吸毒和酗酒</a:t>
            </a:r>
            <a:r>
              <a:rPr lang="en-US" altLang="zh-TW" sz="1600" dirty="0">
                <a:solidFill>
                  <a:schemeClr val="bg1">
                    <a:lumMod val="65000"/>
                  </a:schemeClr>
                </a:solidFill>
              </a:rPr>
              <a:t>(Lumley M et al., 1987; Nilsson T et al.,1997; Hack MA et al., 2001; </a:t>
            </a:r>
            <a:r>
              <a:rPr lang="en-US" altLang="zh-TW" sz="1600" dirty="0" err="1">
                <a:solidFill>
                  <a:schemeClr val="bg1">
                    <a:lumMod val="65000"/>
                  </a:schemeClr>
                </a:solidFill>
              </a:rPr>
              <a:t>Wesensten</a:t>
            </a:r>
            <a:r>
              <a:rPr lang="en-US" altLang="zh-TW" sz="1600" dirty="0">
                <a:solidFill>
                  <a:schemeClr val="bg1">
                    <a:lumMod val="65000"/>
                  </a:schemeClr>
                </a:solidFill>
              </a:rPr>
              <a:t> NJ et al.,2002)</a:t>
            </a:r>
          </a:p>
          <a:p>
            <a:r>
              <a:rPr lang="zh-TW" altLang="en-US" dirty="0"/>
              <a:t>在典型的駕駛條件下，任務持續時間是眾所皆知的疲勞因素，會對駕駛者的安全造成不利的影響。</a:t>
            </a:r>
            <a:endParaRPr lang="en-US" altLang="zh-TW" dirty="0"/>
          </a:p>
        </p:txBody>
      </p:sp>
    </p:spTree>
    <p:extLst>
      <p:ext uri="{BB962C8B-B14F-4D97-AF65-F5344CB8AC3E}">
        <p14:creationId xmlns:p14="http://schemas.microsoft.com/office/powerpoint/2010/main" val="28512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Conclusions</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研究中有幾項侷限性，其中一項為與操作模擬器相比，駕駛者在實際駕駛的過程中可能會保持更高的警惕性</a:t>
            </a:r>
            <a:endParaRPr lang="en-US" altLang="zh-TW" dirty="0"/>
          </a:p>
          <a:p>
            <a:r>
              <a:rPr lang="zh-TW" altLang="en-US" dirty="0"/>
              <a:t>疲勞的時間過程是因人而異的，即使是同一個人也是如此，</a:t>
            </a:r>
            <a:r>
              <a:rPr lang="fr-FR" altLang="zh-TW" sz="1600" dirty="0">
                <a:solidFill>
                  <a:schemeClr val="bg1">
                    <a:lumMod val="65000"/>
                  </a:schemeClr>
                </a:solidFill>
              </a:rPr>
              <a:t>Nilsson T et al.(1997)</a:t>
            </a:r>
            <a:r>
              <a:rPr lang="zh-TW" altLang="en-US" dirty="0"/>
              <a:t>指出駕駛者在忍受疲勞的程度上並無不同，而是在於達到極限的程度有多快</a:t>
            </a:r>
            <a:endParaRPr lang="en-US" altLang="zh-TW" dirty="0"/>
          </a:p>
          <a:p>
            <a:pPr marL="45720" indent="0">
              <a:buNone/>
            </a:pPr>
            <a:endParaRPr lang="zh-TW" altLang="en-US" dirty="0"/>
          </a:p>
        </p:txBody>
      </p:sp>
    </p:spTree>
    <p:extLst>
      <p:ext uri="{BB962C8B-B14F-4D97-AF65-F5344CB8AC3E}">
        <p14:creationId xmlns:p14="http://schemas.microsoft.com/office/powerpoint/2010/main" val="379455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normAutofit/>
          </a:bodyPr>
          <a:lstStyle/>
          <a:p>
            <a:r>
              <a:rPr lang="zh-TW" altLang="en-US" dirty="0"/>
              <a:t>許多研究已使用各種主觀和客觀的方法來論證工作時間與疲勞發展程度之間的關聯，其中</a:t>
            </a:r>
            <a:r>
              <a:rPr lang="en-US" altLang="zh-TW" sz="1600" dirty="0">
                <a:solidFill>
                  <a:schemeClr val="bg1">
                    <a:lumMod val="65000"/>
                  </a:schemeClr>
                </a:solidFill>
              </a:rPr>
              <a:t>Van der Hulst M et al(2001)</a:t>
            </a:r>
            <a:r>
              <a:rPr lang="zh-TW" altLang="en-US" dirty="0"/>
              <a:t>斯坦福嗜睡量表</a:t>
            </a:r>
            <a:r>
              <a:rPr lang="en-US" altLang="zh-TW" dirty="0"/>
              <a:t>(SSS)</a:t>
            </a:r>
            <a:r>
              <a:rPr lang="zh-TW" altLang="en-US" dirty="0"/>
              <a:t>和橫向位置標準差有顯著變化；</a:t>
            </a:r>
            <a:r>
              <a:rPr lang="en-US" altLang="zh-TW" sz="1600" dirty="0" err="1">
                <a:solidFill>
                  <a:schemeClr val="bg1">
                    <a:lumMod val="65000"/>
                  </a:schemeClr>
                </a:solidFill>
              </a:rPr>
              <a:t>Otmani</a:t>
            </a:r>
            <a:r>
              <a:rPr lang="en-US" altLang="zh-TW" sz="1600" dirty="0">
                <a:solidFill>
                  <a:schemeClr val="bg1">
                    <a:lumMod val="65000"/>
                  </a:schemeClr>
                </a:solidFill>
              </a:rPr>
              <a:t> S et al(2005)</a:t>
            </a:r>
            <a:r>
              <a:rPr lang="zh-TW" altLang="en-US" dirty="0"/>
              <a:t>，隨著駕駛時間增加，跨越右邊邊緣線的頻率會顯著增加</a:t>
            </a:r>
            <a:endParaRPr lang="en-US" altLang="zh-TW" dirty="0"/>
          </a:p>
          <a:p>
            <a:r>
              <a:rPr lang="en-US" altLang="zh-TW" sz="1600" dirty="0">
                <a:solidFill>
                  <a:schemeClr val="bg1">
                    <a:lumMod val="65000"/>
                  </a:schemeClr>
                </a:solidFill>
              </a:rPr>
              <a:t>Pack AI et al.(1995)</a:t>
            </a:r>
            <a:r>
              <a:rPr lang="zh-TW" altLang="en-US" dirty="0"/>
              <a:t>指出，與睡眠有關事故大部分發生在清晨</a:t>
            </a:r>
            <a:r>
              <a:rPr lang="en-US" altLang="zh-TW" dirty="0"/>
              <a:t>(2:00-6:00)</a:t>
            </a:r>
            <a:r>
              <a:rPr lang="zh-TW" altLang="en-US" dirty="0"/>
              <a:t>和下午</a:t>
            </a:r>
            <a:r>
              <a:rPr lang="en-US" altLang="zh-TW" dirty="0"/>
              <a:t>(14:00-16:00)</a:t>
            </a:r>
            <a:r>
              <a:rPr lang="zh-TW" altLang="en-US" dirty="0"/>
              <a:t>，由於晝夜節律和體內平衡的影響，會大大降低人類活動的機敏性</a:t>
            </a:r>
            <a:endParaRPr lang="en-US" altLang="zh-TW" dirty="0"/>
          </a:p>
          <a:p>
            <a:r>
              <a:rPr lang="zh-TW" altLang="en-US" dirty="0"/>
              <a:t>而在其他研究中也指出，年輕的司機</a:t>
            </a:r>
            <a:r>
              <a:rPr lang="en-US" altLang="zh-TW" dirty="0"/>
              <a:t>(&lt;30</a:t>
            </a:r>
            <a:r>
              <a:rPr lang="zh-TW" altLang="en-US" dirty="0"/>
              <a:t>歲</a:t>
            </a:r>
            <a:r>
              <a:rPr lang="en-US" altLang="zh-TW" dirty="0"/>
              <a:t>)</a:t>
            </a:r>
            <a:r>
              <a:rPr lang="zh-TW" altLang="en-US" dirty="0"/>
              <a:t>野戰疲勞相關事故的顯著比例</a:t>
            </a:r>
            <a:r>
              <a:rPr lang="en-US" altLang="zh-TW" sz="1600" dirty="0">
                <a:solidFill>
                  <a:schemeClr val="bg1">
                    <a:lumMod val="65000"/>
                  </a:schemeClr>
                </a:solidFill>
              </a:rPr>
              <a:t>(Philip P</a:t>
            </a:r>
            <a:r>
              <a:rPr lang="zh-TW" altLang="en-US" sz="1600" dirty="0">
                <a:solidFill>
                  <a:schemeClr val="bg1">
                    <a:lumMod val="65000"/>
                  </a:schemeClr>
                </a:solidFill>
              </a:rPr>
              <a:t> </a:t>
            </a:r>
            <a:r>
              <a:rPr lang="en-US" altLang="zh-TW" sz="1600" dirty="0">
                <a:solidFill>
                  <a:schemeClr val="bg1">
                    <a:lumMod val="65000"/>
                  </a:schemeClr>
                </a:solidFill>
              </a:rPr>
              <a:t>et al.,1999; Pack AI et al.,1995)</a:t>
            </a:r>
            <a:r>
              <a:rPr lang="zh-TW" altLang="en-US" dirty="0"/>
              <a:t>，因為他們駕駛經驗較少，而其中男性的年輕駕駛者比其他年齡且經驗豐富的駕駛者更容易發生事故</a:t>
            </a:r>
            <a:r>
              <a:rPr lang="nl-NL" altLang="zh-TW" sz="1600" dirty="0">
                <a:solidFill>
                  <a:schemeClr val="bg1">
                    <a:lumMod val="65000"/>
                  </a:schemeClr>
                </a:solidFill>
              </a:rPr>
              <a:t>Otmani S et al.,2005; McCartt AT et al.,1996; Sagberg F, 1999; Horne JA and Reyner LA, 1995)</a:t>
            </a:r>
            <a:endParaRPr lang="en-US" altLang="zh-TW" sz="1600" dirty="0">
              <a:solidFill>
                <a:schemeClr val="bg1">
                  <a:lumMod val="65000"/>
                </a:schemeClr>
              </a:solidFill>
            </a:endParaRPr>
          </a:p>
          <a:p>
            <a:endParaRPr lang="en-US" altLang="zh-TW" dirty="0"/>
          </a:p>
          <a:p>
            <a:endParaRPr lang="zh-TW" altLang="en-US" dirty="0"/>
          </a:p>
          <a:p>
            <a:endParaRPr lang="en-US" altLang="zh-TW" dirty="0"/>
          </a:p>
        </p:txBody>
      </p:sp>
    </p:spTree>
    <p:extLst>
      <p:ext uri="{BB962C8B-B14F-4D97-AF65-F5344CB8AC3E}">
        <p14:creationId xmlns:p14="http://schemas.microsoft.com/office/powerpoint/2010/main" val="306970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0D43F0-F5D5-44F5-83A8-D92177779B30}"/>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791DD8FB-7C3C-4093-B369-2D0DB88759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635" y="280582"/>
            <a:ext cx="5669916" cy="6296835"/>
          </a:xfrm>
        </p:spPr>
      </p:pic>
      <p:pic>
        <p:nvPicPr>
          <p:cNvPr id="6" name="內容版面配置區 4" descr="一張含有 螢幕擷取畫面 的圖片&#10;&#10;描述是以非常高的可信度產生">
            <a:extLst>
              <a:ext uri="{FF2B5EF4-FFF2-40B4-BE49-F238E27FC236}">
                <a16:creationId xmlns:a16="http://schemas.microsoft.com/office/drawing/2014/main" id="{64066377-440A-4580-970C-B8068223C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384" y="-41087"/>
            <a:ext cx="5544616" cy="6899087"/>
          </a:xfrm>
          <a:prstGeom prst="rect">
            <a:avLst/>
          </a:prstGeom>
        </p:spPr>
      </p:pic>
    </p:spTree>
    <p:extLst>
      <p:ext uri="{BB962C8B-B14F-4D97-AF65-F5344CB8AC3E}">
        <p14:creationId xmlns:p14="http://schemas.microsoft.com/office/powerpoint/2010/main" val="421898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Design</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受測者採組內設計</a:t>
            </a:r>
            <a:endParaRPr lang="en-US" altLang="zh-TW" dirty="0"/>
          </a:p>
          <a:p>
            <a:r>
              <a:rPr lang="zh-TW" altLang="en-US" dirty="0"/>
              <a:t>單調的環境、午後的單獨駕駛</a:t>
            </a:r>
            <a:endParaRPr lang="en-US" altLang="zh-TW" dirty="0"/>
          </a:p>
          <a:p>
            <a:r>
              <a:rPr lang="en-US" altLang="zh-TW" dirty="0"/>
              <a:t>90</a:t>
            </a:r>
            <a:r>
              <a:rPr lang="zh-TW" altLang="en-US" dirty="0"/>
              <a:t>分鐘的公速公路</a:t>
            </a:r>
            <a:r>
              <a:rPr lang="en-US" altLang="zh-TW" dirty="0"/>
              <a:t>(100km/h)</a:t>
            </a:r>
            <a:r>
              <a:rPr lang="zh-TW" altLang="en-US" dirty="0"/>
              <a:t>，跟車</a:t>
            </a:r>
            <a:r>
              <a:rPr lang="en-US" altLang="zh-TW" dirty="0"/>
              <a:t>(</a:t>
            </a:r>
            <a:r>
              <a:rPr lang="zh-TW" altLang="en-US" dirty="0"/>
              <a:t>前方車輛位於本車前</a:t>
            </a:r>
            <a:r>
              <a:rPr lang="en-US" altLang="zh-TW" dirty="0"/>
              <a:t>50m)</a:t>
            </a:r>
          </a:p>
          <a:p>
            <a:r>
              <a:rPr lang="zh-TW" altLang="en-US" dirty="0"/>
              <a:t>在相同風景的直線道路行駛，容易導致駕駛績效迅速降低</a:t>
            </a:r>
            <a:r>
              <a:rPr lang="en-US" altLang="zh-TW" sz="1600" dirty="0">
                <a:solidFill>
                  <a:schemeClr val="bg1">
                    <a:lumMod val="65000"/>
                  </a:schemeClr>
                </a:solidFill>
              </a:rPr>
              <a:t>(</a:t>
            </a:r>
            <a:r>
              <a:rPr lang="en-US" altLang="zh-TW" sz="1600" dirty="0" err="1">
                <a:solidFill>
                  <a:schemeClr val="bg1">
                    <a:lumMod val="65000"/>
                  </a:schemeClr>
                </a:solidFill>
              </a:rPr>
              <a:t>Dinges</a:t>
            </a:r>
            <a:r>
              <a:rPr lang="en-US" altLang="zh-TW" sz="1600" dirty="0">
                <a:solidFill>
                  <a:schemeClr val="bg1">
                    <a:lumMod val="65000"/>
                  </a:schemeClr>
                </a:solidFill>
              </a:rPr>
              <a:t> DF., 1995; Desmond PA and Matthews G., 1998; </a:t>
            </a:r>
            <a:r>
              <a:rPr lang="en-US" altLang="zh-TW" sz="1600" dirty="0" err="1">
                <a:solidFill>
                  <a:schemeClr val="bg1">
                    <a:lumMod val="65000"/>
                  </a:schemeClr>
                </a:solidFill>
              </a:rPr>
              <a:t>Knipling</a:t>
            </a:r>
            <a:r>
              <a:rPr lang="en-US" altLang="zh-TW" sz="1600" dirty="0">
                <a:solidFill>
                  <a:schemeClr val="bg1">
                    <a:lumMod val="65000"/>
                  </a:schemeClr>
                </a:solidFill>
              </a:rPr>
              <a:t> RR, </a:t>
            </a:r>
            <a:r>
              <a:rPr lang="en-US" altLang="zh-TW" sz="1600" dirty="0" err="1">
                <a:solidFill>
                  <a:schemeClr val="bg1">
                    <a:lumMod val="65000"/>
                  </a:schemeClr>
                </a:solidFill>
              </a:rPr>
              <a:t>Wierwille</a:t>
            </a:r>
            <a:r>
              <a:rPr lang="en-US" altLang="zh-TW" sz="1600" dirty="0">
                <a:solidFill>
                  <a:schemeClr val="bg1">
                    <a:lumMod val="65000"/>
                  </a:schemeClr>
                </a:solidFill>
              </a:rPr>
              <a:t> WW, 1994 )</a:t>
            </a:r>
          </a:p>
          <a:p>
            <a:pPr marL="274320" lvl="1" indent="0">
              <a:buNone/>
            </a:pPr>
            <a:r>
              <a:rPr lang="en-US" altLang="zh-TW" dirty="0">
                <a:sym typeface="Wingdings" panose="05000000000000000000" pitchFamily="2" charset="2"/>
              </a:rPr>
              <a:t></a:t>
            </a:r>
            <a:r>
              <a:rPr lang="zh-TW" altLang="en-US" dirty="0">
                <a:sym typeface="Wingdings" panose="05000000000000000000" pitchFamily="2" charset="2"/>
              </a:rPr>
              <a:t>高速公路</a:t>
            </a:r>
            <a:endParaRPr lang="en-US" altLang="zh-TW" dirty="0"/>
          </a:p>
          <a:p>
            <a:endParaRPr lang="zh-TW" altLang="en-US" dirty="0"/>
          </a:p>
        </p:txBody>
      </p:sp>
    </p:spTree>
    <p:extLst>
      <p:ext uri="{BB962C8B-B14F-4D97-AF65-F5344CB8AC3E}">
        <p14:creationId xmlns:p14="http://schemas.microsoft.com/office/powerpoint/2010/main" val="249770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Subjects</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en-US" altLang="zh-TW" dirty="0"/>
              <a:t>30</a:t>
            </a:r>
            <a:r>
              <a:rPr lang="zh-TW" altLang="en-US" dirty="0"/>
              <a:t>名健康男性，平均年齡</a:t>
            </a:r>
            <a:r>
              <a:rPr lang="en-US" altLang="zh-TW" dirty="0"/>
              <a:t>22.1</a:t>
            </a:r>
            <a:r>
              <a:rPr lang="zh-TW" altLang="en-US" dirty="0"/>
              <a:t>歲</a:t>
            </a:r>
            <a:r>
              <a:rPr lang="en-US" altLang="zh-TW" dirty="0"/>
              <a:t>(20-26</a:t>
            </a:r>
            <a:r>
              <a:rPr lang="zh-TW" altLang="en-US" dirty="0"/>
              <a:t>歲</a:t>
            </a:r>
            <a:r>
              <a:rPr lang="en-US" altLang="zh-TW" dirty="0"/>
              <a:t>)</a:t>
            </a:r>
          </a:p>
          <a:p>
            <a:r>
              <a:rPr lang="zh-TW" altLang="en-US" dirty="0"/>
              <a:t>持有駕駛執照，且每年至少行駛</a:t>
            </a:r>
            <a:r>
              <a:rPr lang="en-US" altLang="zh-TW" dirty="0"/>
              <a:t>4000</a:t>
            </a:r>
            <a:r>
              <a:rPr lang="zh-TW" altLang="en-US" dirty="0"/>
              <a:t>公里</a:t>
            </a:r>
            <a:r>
              <a:rPr lang="en-US" altLang="zh-TW" dirty="0"/>
              <a:t>(SD=1900</a:t>
            </a:r>
            <a:r>
              <a:rPr lang="zh-TW" altLang="en-US" dirty="0"/>
              <a:t>公里</a:t>
            </a:r>
            <a:r>
              <a:rPr lang="en-US" altLang="zh-TW" dirty="0"/>
              <a:t>)</a:t>
            </a:r>
          </a:p>
          <a:p>
            <a:r>
              <a:rPr lang="zh-TW" altLang="en-US" dirty="0"/>
              <a:t>淘汰有健康問題或睡眠有問題的人、習慣性抽菸、喝酒、喝咖啡的人</a:t>
            </a:r>
            <a:endParaRPr lang="en-US" altLang="zh-TW" dirty="0"/>
          </a:p>
          <a:p>
            <a:r>
              <a:rPr lang="zh-TW" altLang="en-US" dirty="0"/>
              <a:t>年輕的男性駕駛者是疲勞相關事故的高風險族群</a:t>
            </a:r>
            <a:r>
              <a:rPr lang="en-US" altLang="zh-TW" sz="1600" dirty="0">
                <a:solidFill>
                  <a:schemeClr val="bg1">
                    <a:lumMod val="65000"/>
                  </a:schemeClr>
                </a:solidFill>
              </a:rPr>
              <a:t>(</a:t>
            </a:r>
            <a:r>
              <a:rPr lang="en-US" altLang="zh-TW" sz="1600" dirty="0" err="1">
                <a:solidFill>
                  <a:schemeClr val="bg1">
                    <a:lumMod val="65000"/>
                  </a:schemeClr>
                </a:solidFill>
              </a:rPr>
              <a:t>McCartt</a:t>
            </a:r>
            <a:r>
              <a:rPr lang="en-US" altLang="zh-TW" sz="1600" dirty="0">
                <a:solidFill>
                  <a:schemeClr val="bg1">
                    <a:lumMod val="65000"/>
                  </a:schemeClr>
                </a:solidFill>
              </a:rPr>
              <a:t> AT</a:t>
            </a:r>
            <a:r>
              <a:rPr lang="zh-TW" altLang="en-US" sz="1600" dirty="0">
                <a:solidFill>
                  <a:schemeClr val="bg1">
                    <a:lumMod val="65000"/>
                  </a:schemeClr>
                </a:solidFill>
              </a:rPr>
              <a:t> </a:t>
            </a:r>
            <a:r>
              <a:rPr lang="en-US" altLang="zh-TW" sz="1600" dirty="0">
                <a:solidFill>
                  <a:schemeClr val="bg1">
                    <a:lumMod val="65000"/>
                  </a:schemeClr>
                </a:solidFill>
              </a:rPr>
              <a:t>et al.,1996; </a:t>
            </a:r>
            <a:r>
              <a:rPr lang="en-US" altLang="zh-TW" sz="1600" dirty="0" err="1">
                <a:solidFill>
                  <a:schemeClr val="bg1">
                    <a:lumMod val="65000"/>
                  </a:schemeClr>
                </a:solidFill>
              </a:rPr>
              <a:t>Sagberg</a:t>
            </a:r>
            <a:r>
              <a:rPr lang="en-US" altLang="zh-TW" sz="1600" dirty="0">
                <a:solidFill>
                  <a:schemeClr val="bg1">
                    <a:lumMod val="65000"/>
                  </a:schemeClr>
                </a:solidFill>
              </a:rPr>
              <a:t> F., 1999; Horne JA and </a:t>
            </a:r>
            <a:r>
              <a:rPr lang="en-US" altLang="zh-TW" sz="1600" dirty="0" err="1">
                <a:solidFill>
                  <a:schemeClr val="bg1">
                    <a:lumMod val="65000"/>
                  </a:schemeClr>
                </a:solidFill>
              </a:rPr>
              <a:t>Reyner</a:t>
            </a:r>
            <a:r>
              <a:rPr lang="en-US" altLang="zh-TW" sz="1600" dirty="0">
                <a:solidFill>
                  <a:schemeClr val="bg1">
                    <a:lumMod val="65000"/>
                  </a:schemeClr>
                </a:solidFill>
              </a:rPr>
              <a:t> LA., 1995)</a:t>
            </a:r>
            <a:endParaRPr lang="zh-TW" altLang="en-US" dirty="0">
              <a:solidFill>
                <a:schemeClr val="bg1">
                  <a:lumMod val="65000"/>
                </a:schemeClr>
              </a:solidFill>
            </a:endParaRPr>
          </a:p>
        </p:txBody>
      </p:sp>
    </p:spTree>
    <p:extLst>
      <p:ext uri="{BB962C8B-B14F-4D97-AF65-F5344CB8AC3E}">
        <p14:creationId xmlns:p14="http://schemas.microsoft.com/office/powerpoint/2010/main" val="384939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Apparatus</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使用固定底座的駕駛模擬器來評估駕駛者的疲勞</a:t>
            </a:r>
            <a:endParaRPr lang="en-US" altLang="zh-TW" dirty="0"/>
          </a:p>
          <a:p>
            <a:r>
              <a:rPr lang="zh-TW" altLang="en-US" dirty="0"/>
              <a:t>實驗室室內溫度控制在</a:t>
            </a:r>
            <a:r>
              <a:rPr lang="en-US" altLang="zh-TW" dirty="0"/>
              <a:t>24-26</a:t>
            </a:r>
            <a:r>
              <a:rPr lang="zh-TW" altLang="en-US" dirty="0"/>
              <a:t>度，接近台灣中午汽車內部的溫度</a:t>
            </a:r>
            <a:endParaRPr lang="en-US" altLang="zh-TW" dirty="0"/>
          </a:p>
          <a:p>
            <a:r>
              <a:rPr lang="en-US" altLang="zh-TW" dirty="0"/>
              <a:t>150</a:t>
            </a:r>
            <a:r>
              <a:rPr lang="zh-TW" altLang="en-US" dirty="0"/>
              <a:t>公里的高速公路，彎道少、交通流量低</a:t>
            </a:r>
            <a:endParaRPr lang="en-US" altLang="zh-TW" dirty="0"/>
          </a:p>
          <a:p>
            <a:r>
              <a:rPr lang="zh-TW" altLang="en-US" dirty="0"/>
              <a:t>兩條車道，寬均為</a:t>
            </a:r>
            <a:r>
              <a:rPr lang="en-US" altLang="zh-TW" dirty="0"/>
              <a:t>3.5</a:t>
            </a:r>
            <a:r>
              <a:rPr lang="zh-TW" altLang="en-US" dirty="0"/>
              <a:t>公尺，路肩的寬為</a:t>
            </a:r>
            <a:r>
              <a:rPr lang="en-US" altLang="zh-TW" dirty="0"/>
              <a:t>3</a:t>
            </a:r>
            <a:r>
              <a:rPr lang="zh-TW" altLang="en-US" dirty="0"/>
              <a:t>公尺</a:t>
            </a:r>
            <a:endParaRPr lang="en-US" altLang="zh-TW" dirty="0"/>
          </a:p>
          <a:p>
            <a:r>
              <a:rPr lang="zh-TW" altLang="en-US" dirty="0"/>
              <a:t>有交通號誌、路燈、遠處的物體</a:t>
            </a:r>
            <a:r>
              <a:rPr lang="en-US" altLang="zh-TW" dirty="0"/>
              <a:t>(</a:t>
            </a:r>
            <a:r>
              <a:rPr lang="zh-TW" altLang="en-US" dirty="0"/>
              <a:t>大型廣告看板、分散的建築物</a:t>
            </a:r>
            <a:r>
              <a:rPr lang="en-US" altLang="zh-TW" dirty="0"/>
              <a:t>)</a:t>
            </a:r>
            <a:r>
              <a:rPr lang="zh-TW" altLang="en-US" dirty="0"/>
              <a:t>等，與台灣典型的高速公路相似</a:t>
            </a:r>
            <a:endParaRPr lang="en-US" altLang="zh-TW" dirty="0"/>
          </a:p>
          <a:p>
            <a:r>
              <a:rPr lang="zh-TW" altLang="en-US" dirty="0"/>
              <a:t>平直道路沒有視覺刺激，可能會導致想睡覺</a:t>
            </a:r>
            <a:r>
              <a:rPr lang="en-US" altLang="zh-TW" sz="1600" dirty="0">
                <a:solidFill>
                  <a:schemeClr val="bg1">
                    <a:lumMod val="65000"/>
                  </a:schemeClr>
                </a:solidFill>
              </a:rPr>
              <a:t>(Nelson TM., 1997)</a:t>
            </a:r>
            <a:endParaRPr lang="zh-TW" altLang="en-US" dirty="0">
              <a:solidFill>
                <a:schemeClr val="bg1">
                  <a:lumMod val="65000"/>
                </a:schemeClr>
              </a:solidFill>
            </a:endParaRPr>
          </a:p>
        </p:txBody>
      </p:sp>
    </p:spTree>
    <p:extLst>
      <p:ext uri="{BB962C8B-B14F-4D97-AF65-F5344CB8AC3E}">
        <p14:creationId xmlns:p14="http://schemas.microsoft.com/office/powerpoint/2010/main" val="277973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Dependent variables</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斯坦福嗜睡量表</a:t>
            </a:r>
            <a:r>
              <a:rPr lang="en-US" altLang="zh-TW" dirty="0"/>
              <a:t>(SSS, Stanford Sleepiness Scale)</a:t>
            </a:r>
            <a:r>
              <a:rPr lang="zh-TW" altLang="en-US" dirty="0"/>
              <a:t>評估主觀的駕駛者疲勞，分別在到達實驗室後、駕駛任務前及後填寫</a:t>
            </a:r>
            <a:r>
              <a:rPr lang="en-US" altLang="zh-TW" sz="1600" dirty="0" err="1">
                <a:solidFill>
                  <a:schemeClr val="bg1">
                    <a:lumMod val="65000"/>
                  </a:schemeClr>
                </a:solidFill>
              </a:rPr>
              <a:t>Hoddes</a:t>
            </a:r>
            <a:r>
              <a:rPr lang="en-US" altLang="zh-TW" sz="1600" dirty="0">
                <a:solidFill>
                  <a:schemeClr val="bg1">
                    <a:lumMod val="65000"/>
                  </a:schemeClr>
                </a:solidFill>
              </a:rPr>
              <a:t> E</a:t>
            </a:r>
            <a:r>
              <a:rPr lang="zh-TW" altLang="en-US" sz="1600" dirty="0">
                <a:solidFill>
                  <a:schemeClr val="bg1">
                    <a:lumMod val="65000"/>
                  </a:schemeClr>
                </a:solidFill>
              </a:rPr>
              <a:t> </a:t>
            </a:r>
            <a:r>
              <a:rPr lang="en-US" altLang="zh-TW" sz="1600" dirty="0">
                <a:solidFill>
                  <a:schemeClr val="bg1">
                    <a:lumMod val="65000"/>
                  </a:schemeClr>
                </a:solidFill>
              </a:rPr>
              <a:t>et al., 1973)</a:t>
            </a:r>
          </a:p>
          <a:p>
            <a:r>
              <a:rPr lang="zh-TW" altLang="en-US" dirty="0"/>
              <a:t>反應時間，使用簡單的反應時間測試評估駕駛者在整個駕駛任務中的持續注意力，每</a:t>
            </a:r>
            <a:r>
              <a:rPr lang="en-US" altLang="zh-TW" dirty="0"/>
              <a:t>2</a:t>
            </a:r>
            <a:r>
              <a:rPr lang="zh-TW" altLang="en-US" dirty="0"/>
              <a:t>公里隨機顯示兩個紅色的圓形圖像，當出現視覺刺激時，要求受測者通過關閉相同的指示器來做出反應，出現持續時間為</a:t>
            </a:r>
            <a:r>
              <a:rPr lang="en-US" altLang="zh-TW" dirty="0"/>
              <a:t>3.6</a:t>
            </a:r>
            <a:r>
              <a:rPr lang="zh-TW" altLang="en-US" dirty="0"/>
              <a:t>秒</a:t>
            </a:r>
            <a:endParaRPr lang="en-US" altLang="zh-TW" dirty="0"/>
          </a:p>
          <a:p>
            <a:r>
              <a:rPr lang="zh-TW" altLang="en-US" dirty="0"/>
              <a:t>極端方向盤運動</a:t>
            </a:r>
            <a:r>
              <a:rPr lang="en-US" altLang="zh-TW" dirty="0"/>
              <a:t>(SWM, steering wheel movement)</a:t>
            </a:r>
            <a:r>
              <a:rPr lang="zh-TW" altLang="en-US" dirty="0"/>
              <a:t>、橫向位置標準差</a:t>
            </a:r>
            <a:r>
              <a:rPr lang="en-US" altLang="zh-TW" dirty="0"/>
              <a:t>(SDLP, standard deviation of the lateral position)</a:t>
            </a:r>
            <a:r>
              <a:rPr lang="zh-TW" altLang="en-US" dirty="0"/>
              <a:t>、平均行駛距離</a:t>
            </a:r>
            <a:r>
              <a:rPr lang="en-US" altLang="zh-TW" dirty="0"/>
              <a:t>(average headway)</a:t>
            </a:r>
            <a:r>
              <a:rPr lang="zh-TW" altLang="en-US" dirty="0"/>
              <a:t>、車速標準差、跨越邊緣線的頻率</a:t>
            </a:r>
            <a:r>
              <a:rPr lang="en-US" altLang="zh-TW" dirty="0"/>
              <a:t>(frequency of edge-line crossings)</a:t>
            </a:r>
            <a:r>
              <a:rPr lang="zh-TW" altLang="en-US" dirty="0"/>
              <a:t>、發生車禍的頻率</a:t>
            </a:r>
            <a:endParaRPr lang="en-US" altLang="zh-TW" dirty="0"/>
          </a:p>
        </p:txBody>
      </p:sp>
    </p:spTree>
    <p:extLst>
      <p:ext uri="{BB962C8B-B14F-4D97-AF65-F5344CB8AC3E}">
        <p14:creationId xmlns:p14="http://schemas.microsoft.com/office/powerpoint/2010/main" val="244866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en-US" altLang="zh-TW" dirty="0"/>
              <a:t>Experimental procedure</a:t>
            </a:r>
            <a:endParaRPr lang="zh-TW" altLang="en-US" dirty="0"/>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受測者需在實驗前一天睡眠充足，且實驗前</a:t>
            </a:r>
            <a:r>
              <a:rPr lang="en-US" altLang="zh-TW" dirty="0"/>
              <a:t>6</a:t>
            </a:r>
            <a:r>
              <a:rPr lang="zh-TW" altLang="en-US" dirty="0"/>
              <a:t>小時須完全戒除含有咖啡因的飲品、能量飲料或含有尼古丁等刺激性的物質</a:t>
            </a:r>
            <a:endParaRPr lang="en-US" altLang="zh-TW" dirty="0"/>
          </a:p>
          <a:p>
            <a:r>
              <a:rPr lang="zh-TW" altLang="en-US" dirty="0"/>
              <a:t>所有受測者需穿著類似的衣服，</a:t>
            </a:r>
            <a:r>
              <a:rPr lang="en-US" altLang="zh-TW" dirty="0"/>
              <a:t>T-shirt</a:t>
            </a:r>
            <a:r>
              <a:rPr lang="zh-TW" altLang="en-US" dirty="0"/>
              <a:t>、牛仔褲、平常走路的鞋子</a:t>
            </a:r>
            <a:endParaRPr lang="en-US" altLang="zh-TW" dirty="0"/>
          </a:p>
          <a:p>
            <a:r>
              <a:rPr lang="zh-TW" altLang="en-US" dirty="0"/>
              <a:t>實驗於</a:t>
            </a:r>
            <a:r>
              <a:rPr lang="en-US" altLang="zh-TW" dirty="0"/>
              <a:t>14:00-17:00</a:t>
            </a:r>
            <a:r>
              <a:rPr lang="zh-TW" altLang="en-US" dirty="0"/>
              <a:t>期間進行，為晝夜節律想睡覺的高峰期</a:t>
            </a:r>
            <a:r>
              <a:rPr lang="en-US" altLang="zh-TW" sz="1600" dirty="0">
                <a:solidFill>
                  <a:schemeClr val="bg1">
                    <a:lumMod val="65000"/>
                  </a:schemeClr>
                </a:solidFill>
              </a:rPr>
              <a:t>(Pack AI et al., 1995)</a:t>
            </a:r>
            <a:r>
              <a:rPr lang="zh-TW" altLang="en-US" dirty="0"/>
              <a:t>，整體實驗時間約為</a:t>
            </a:r>
            <a:r>
              <a:rPr lang="en-US" altLang="zh-TW" dirty="0"/>
              <a:t>2</a:t>
            </a:r>
            <a:r>
              <a:rPr lang="zh-TW" altLang="en-US" dirty="0"/>
              <a:t>小時 </a:t>
            </a:r>
          </a:p>
        </p:txBody>
      </p:sp>
    </p:spTree>
    <p:extLst>
      <p:ext uri="{BB962C8B-B14F-4D97-AF65-F5344CB8AC3E}">
        <p14:creationId xmlns:p14="http://schemas.microsoft.com/office/powerpoint/2010/main" val="1540596350"/>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163</TotalTime>
  <Words>2302</Words>
  <Application>Microsoft Office PowerPoint</Application>
  <PresentationFormat>寬螢幕</PresentationFormat>
  <Paragraphs>130</Paragraphs>
  <Slides>20</Slides>
  <Notes>10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微軟正黑體</vt:lpstr>
      <vt:lpstr>新細明體</vt:lpstr>
      <vt:lpstr>Calibri</vt:lpstr>
      <vt:lpstr>Corbel</vt:lpstr>
      <vt:lpstr>Wingdings</vt:lpstr>
      <vt:lpstr>基礎</vt:lpstr>
      <vt:lpstr>Driver fatigue and highway driving:  A simulator study</vt:lpstr>
      <vt:lpstr>Introduction</vt:lpstr>
      <vt:lpstr>Introduction</vt:lpstr>
      <vt:lpstr>PowerPoint 簡報</vt:lpstr>
      <vt:lpstr>Design</vt:lpstr>
      <vt:lpstr>Subjects</vt:lpstr>
      <vt:lpstr>Apparatus</vt:lpstr>
      <vt:lpstr>Dependent variables</vt:lpstr>
      <vt:lpstr>Experimental procedure</vt:lpstr>
      <vt:lpstr>Experimental procedure</vt:lpstr>
      <vt:lpstr>Subjective sleepiness</vt:lpstr>
      <vt:lpstr>RT performance</vt:lpstr>
      <vt:lpstr>Driving performance</vt:lpstr>
      <vt:lpstr>PowerPoint 簡報</vt:lpstr>
      <vt:lpstr>Vigilance and performance</vt:lpstr>
      <vt:lpstr>Compound performance ability</vt:lpstr>
      <vt:lpstr>Compound performance ability</vt:lpstr>
      <vt:lpstr>Discussion</vt:lpstr>
      <vt:lpstr>Discussion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邱郁茹</dc:creator>
  <cp:lastModifiedBy>邱郁茹</cp:lastModifiedBy>
  <cp:revision>21</cp:revision>
  <dcterms:created xsi:type="dcterms:W3CDTF">2020-07-13T08:30:34Z</dcterms:created>
  <dcterms:modified xsi:type="dcterms:W3CDTF">2020-07-29T04:59:56Z</dcterms:modified>
</cp:coreProperties>
</file>